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8288000" cy="10287000"/>
  <p:notesSz cx="6858000" cy="9144000"/>
  <p:embeddedFontLst>
    <p:embeddedFont>
      <p:font typeface="Aileron" panose="020B0604020202020204" charset="0"/>
      <p:regular r:id="rId25"/>
    </p:embeddedFont>
    <p:embeddedFont>
      <p:font typeface="Aileron Bold" panose="020B0604020202020204" charset="0"/>
      <p:regular r:id="rId26"/>
    </p:embeddedFont>
    <p:embeddedFont>
      <p:font typeface="Nourd" panose="020B0604020202020204" charset="0"/>
      <p:regular r:id="rId27"/>
    </p:embeddedFont>
    <p:embeddedFont>
      <p:font typeface="Nourd Bold" panose="020B0604020202020204" charset="0"/>
      <p:regular r:id="rId28"/>
    </p:embeddedFont>
    <p:embeddedFont>
      <p:font typeface="Rubik" panose="020B0604020202020204" charset="-79"/>
      <p:regular r:id="rId29"/>
    </p:embeddedFont>
    <p:embeddedFont>
      <p:font typeface="Rubik Bold" panose="020B0604020202020204" charset="-79"/>
      <p:regular r:id="rId30"/>
    </p:embeddedFont>
    <p:embeddedFont>
      <p:font typeface="Rubik Semi-Bold" panose="020B0604020202020204" charset="-79"/>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0.jpeg"/><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8" name="Group 8"/>
          <p:cNvGrpSpPr/>
          <p:nvPr/>
        </p:nvGrpSpPr>
        <p:grpSpPr>
          <a:xfrm>
            <a:off x="3656931" y="6633778"/>
            <a:ext cx="2586082" cy="969781"/>
            <a:chOff x="0" y="0"/>
            <a:chExt cx="3448109" cy="1293041"/>
          </a:xfrm>
        </p:grpSpPr>
        <p:sp>
          <p:nvSpPr>
            <p:cNvPr id="9" name="Freeform 9"/>
            <p:cNvSpPr/>
            <p:nvPr/>
          </p:nvSpPr>
          <p:spPr>
            <a:xfrm>
              <a:off x="0" y="0"/>
              <a:ext cx="3448109" cy="1293041"/>
            </a:xfrm>
            <a:custGeom>
              <a:avLst/>
              <a:gdLst/>
              <a:ahLst/>
              <a:cxnLst/>
              <a:rect l="l" t="t" r="r" b="b"/>
              <a:pathLst>
                <a:path w="3448109" h="1293041">
                  <a:moveTo>
                    <a:pt x="0" y="0"/>
                  </a:moveTo>
                  <a:lnTo>
                    <a:pt x="3448109" y="0"/>
                  </a:lnTo>
                  <a:lnTo>
                    <a:pt x="3448109" y="1293041"/>
                  </a:lnTo>
                  <a:lnTo>
                    <a:pt x="0" y="1293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0" name="Freeform 10"/>
            <p:cNvSpPr/>
            <p:nvPr/>
          </p:nvSpPr>
          <p:spPr>
            <a:xfrm>
              <a:off x="1565672" y="213068"/>
              <a:ext cx="601113" cy="765305"/>
            </a:xfrm>
            <a:custGeom>
              <a:avLst/>
              <a:gdLst/>
              <a:ahLst/>
              <a:cxnLst/>
              <a:rect l="l" t="t" r="r" b="b"/>
              <a:pathLst>
                <a:path w="601113" h="765305">
                  <a:moveTo>
                    <a:pt x="0" y="0"/>
                  </a:moveTo>
                  <a:lnTo>
                    <a:pt x="601112" y="0"/>
                  </a:lnTo>
                  <a:lnTo>
                    <a:pt x="601112" y="765305"/>
                  </a:lnTo>
                  <a:lnTo>
                    <a:pt x="0" y="7653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sp>
        <p:nvSpPr>
          <p:cNvPr id="11" name="TextBox 11"/>
          <p:cNvSpPr txBox="1"/>
          <p:nvPr/>
        </p:nvSpPr>
        <p:spPr>
          <a:xfrm>
            <a:off x="1028700" y="3845560"/>
            <a:ext cx="7842544" cy="1730372"/>
          </a:xfrm>
          <a:prstGeom prst="rect">
            <a:avLst/>
          </a:prstGeom>
        </p:spPr>
        <p:txBody>
          <a:bodyPr lIns="0" tIns="0" rIns="0" bIns="0" rtlCol="0" anchor="t">
            <a:spAutoFit/>
          </a:bodyPr>
          <a:lstStyle/>
          <a:p>
            <a:pPr>
              <a:lnSpc>
                <a:spcPts val="12999"/>
              </a:lnSpc>
            </a:pPr>
            <a:r>
              <a:rPr lang="en-US" sz="12999">
                <a:solidFill>
                  <a:srgbClr val="FFFFFF"/>
                </a:solidFill>
                <a:latin typeface="Nourd Bold"/>
              </a:rPr>
              <a:t>YouStats</a:t>
            </a:r>
          </a:p>
        </p:txBody>
      </p:sp>
      <p:sp>
        <p:nvSpPr>
          <p:cNvPr id="12" name="TextBox 12"/>
          <p:cNvSpPr txBox="1"/>
          <p:nvPr/>
        </p:nvSpPr>
        <p:spPr>
          <a:xfrm>
            <a:off x="1852225" y="5845108"/>
            <a:ext cx="6195493" cy="464820"/>
          </a:xfrm>
          <a:prstGeom prst="rect">
            <a:avLst/>
          </a:prstGeom>
        </p:spPr>
        <p:txBody>
          <a:bodyPr lIns="0" tIns="0" rIns="0" bIns="0" rtlCol="0" anchor="t">
            <a:spAutoFit/>
          </a:bodyPr>
          <a:lstStyle/>
          <a:p>
            <a:pPr>
              <a:lnSpc>
                <a:spcPts val="3779"/>
              </a:lnSpc>
            </a:pPr>
            <a:r>
              <a:rPr lang="en-US" sz="2700" dirty="0">
                <a:solidFill>
                  <a:srgbClr val="FFFFFF"/>
                </a:solidFill>
                <a:latin typeface="Rubik"/>
              </a:rPr>
              <a:t>Elevate your stats, choose </a:t>
            </a:r>
            <a:r>
              <a:rPr lang="en-US" sz="2700" dirty="0" err="1">
                <a:solidFill>
                  <a:srgbClr val="FFFFFF"/>
                </a:solidFill>
                <a:latin typeface="Rubik"/>
              </a:rPr>
              <a:t>YouStats</a:t>
            </a:r>
            <a:r>
              <a:rPr lang="en-US" sz="2700" dirty="0">
                <a:solidFill>
                  <a:srgbClr val="FFFFFF"/>
                </a:solidFill>
                <a:latin typeface="Rubik"/>
              </a:rPr>
              <a:t>!</a:t>
            </a:r>
          </a:p>
        </p:txBody>
      </p:sp>
      <p:sp>
        <p:nvSpPr>
          <p:cNvPr id="13" name="TextBox 13"/>
          <p:cNvSpPr txBox="1"/>
          <p:nvPr/>
        </p:nvSpPr>
        <p:spPr>
          <a:xfrm>
            <a:off x="1852224" y="952500"/>
            <a:ext cx="4091375" cy="533400"/>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r>
              <a:rPr lang="en-US" sz="3099" dirty="0">
                <a:solidFill>
                  <a:srgbClr val="FFFFFF"/>
                </a:solidFill>
                <a:latin typeface="Rubik Bold"/>
              </a:rPr>
              <a:t> by CYA</a:t>
            </a:r>
          </a:p>
        </p:txBody>
      </p:sp>
      <p:pic>
        <p:nvPicPr>
          <p:cNvPr id="14" name="Image 13" descr="Une image contenant logo, Graphique, symbole, Emblème&#10;&#10;Description générée automatiquement">
            <a:extLst>
              <a:ext uri="{FF2B5EF4-FFF2-40B4-BE49-F238E27FC236}">
                <a16:creationId xmlns:a16="http://schemas.microsoft.com/office/drawing/2014/main" id="{808E4A7A-0F1B-498D-265A-DCE755D794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247650"/>
            <a:ext cx="1943100" cy="1943100"/>
          </a:xfrm>
          <a:prstGeom prst="rect">
            <a:avLst/>
          </a:prstGeom>
        </p:spPr>
      </p:pic>
      <p:grpSp>
        <p:nvGrpSpPr>
          <p:cNvPr id="19" name="Group 4">
            <a:extLst>
              <a:ext uri="{FF2B5EF4-FFF2-40B4-BE49-F238E27FC236}">
                <a16:creationId xmlns:a16="http://schemas.microsoft.com/office/drawing/2014/main" id="{023A06E5-20D2-E942-C65D-507B85630674}"/>
              </a:ext>
            </a:extLst>
          </p:cNvPr>
          <p:cNvGrpSpPr>
            <a:grpSpLocks noChangeAspect="1"/>
          </p:cNvGrpSpPr>
          <p:nvPr/>
        </p:nvGrpSpPr>
        <p:grpSpPr>
          <a:xfrm>
            <a:off x="9221972" y="2363975"/>
            <a:ext cx="8060026" cy="6109500"/>
            <a:chOff x="0" y="0"/>
            <a:chExt cx="6350000" cy="4813300"/>
          </a:xfrm>
        </p:grpSpPr>
        <p:sp>
          <p:nvSpPr>
            <p:cNvPr id="20" name="Freeform 5">
              <a:extLst>
                <a:ext uri="{FF2B5EF4-FFF2-40B4-BE49-F238E27FC236}">
                  <a16:creationId xmlns:a16="http://schemas.microsoft.com/office/drawing/2014/main" id="{97047F23-F61E-C5B3-B920-068DF484FB65}"/>
                </a:ext>
              </a:extLst>
            </p:cNvPr>
            <p:cNvSpPr/>
            <p:nvPr/>
          </p:nvSpPr>
          <p:spPr>
            <a:xfrm>
              <a:off x="76200" y="651510"/>
              <a:ext cx="6197600" cy="4085590"/>
            </a:xfrm>
            <a:custGeom>
              <a:avLst/>
              <a:gdLst/>
              <a:ahLst/>
              <a:cxnLst/>
              <a:rect l="l" t="t" r="r" b="b"/>
              <a:pathLst>
                <a:path w="6197600" h="4085590">
                  <a:moveTo>
                    <a:pt x="6197600" y="4085590"/>
                  </a:moveTo>
                  <a:lnTo>
                    <a:pt x="0" y="4085590"/>
                  </a:lnTo>
                  <a:lnTo>
                    <a:pt x="0" y="0"/>
                  </a:lnTo>
                  <a:lnTo>
                    <a:pt x="6197600" y="0"/>
                  </a:lnTo>
                  <a:lnTo>
                    <a:pt x="6197600" y="4085590"/>
                  </a:lnTo>
                  <a:close/>
                </a:path>
              </a:pathLst>
            </a:custGeom>
            <a:blipFill>
              <a:blip r:embed="rId7"/>
              <a:stretch>
                <a:fillRect l="-9456" r="-9456"/>
              </a:stretch>
            </a:blipFill>
          </p:spPr>
          <p:txBody>
            <a:bodyPr/>
            <a:lstStyle/>
            <a:p>
              <a:endParaRPr lang="fr-FR"/>
            </a:p>
          </p:txBody>
        </p:sp>
        <p:sp>
          <p:nvSpPr>
            <p:cNvPr id="21" name="Freeform 6">
              <a:extLst>
                <a:ext uri="{FF2B5EF4-FFF2-40B4-BE49-F238E27FC236}">
                  <a16:creationId xmlns:a16="http://schemas.microsoft.com/office/drawing/2014/main" id="{AE839297-555F-2027-E1CA-DD27246C4812}"/>
                </a:ext>
              </a:extLst>
            </p:cNvPr>
            <p:cNvSpPr/>
            <p:nvPr/>
          </p:nvSpPr>
          <p:spPr>
            <a:xfrm>
              <a:off x="76200" y="76200"/>
              <a:ext cx="6197600" cy="500380"/>
            </a:xfrm>
            <a:custGeom>
              <a:avLst/>
              <a:gdLst/>
              <a:ahLst/>
              <a:cxnLst/>
              <a:rect l="l" t="t" r="r" b="b"/>
              <a:pathLst>
                <a:path w="6197600" h="500380">
                  <a:moveTo>
                    <a:pt x="0" y="0"/>
                  </a:moveTo>
                  <a:lnTo>
                    <a:pt x="6197600" y="0"/>
                  </a:lnTo>
                  <a:lnTo>
                    <a:pt x="6197600" y="500380"/>
                  </a:lnTo>
                  <a:lnTo>
                    <a:pt x="0" y="500380"/>
                  </a:lnTo>
                  <a:close/>
                </a:path>
              </a:pathLst>
            </a:custGeom>
            <a:solidFill>
              <a:srgbClr val="DEADC9"/>
            </a:solidFill>
          </p:spPr>
          <p:txBody>
            <a:bodyPr/>
            <a:lstStyle/>
            <a:p>
              <a:endParaRPr lang="fr-FR"/>
            </a:p>
          </p:txBody>
        </p:sp>
        <p:sp>
          <p:nvSpPr>
            <p:cNvPr id="22" name="Freeform 7">
              <a:extLst>
                <a:ext uri="{FF2B5EF4-FFF2-40B4-BE49-F238E27FC236}">
                  <a16:creationId xmlns:a16="http://schemas.microsoft.com/office/drawing/2014/main" id="{18D3232A-D363-1421-E438-000FA886F5AC}"/>
                </a:ext>
              </a:extLst>
            </p:cNvPr>
            <p:cNvSpPr/>
            <p:nvPr/>
          </p:nvSpPr>
          <p:spPr>
            <a:xfrm>
              <a:off x="0" y="0"/>
              <a:ext cx="6350000" cy="4813300"/>
            </a:xfrm>
            <a:custGeom>
              <a:avLst/>
              <a:gdLst/>
              <a:ahLst/>
              <a:cxnLst/>
              <a:rect l="l" t="t" r="r" b="b"/>
              <a:pathLst>
                <a:path w="6350000" h="48133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A33939"/>
            </a:solidFill>
          </p:spPr>
          <p:txBody>
            <a:bodyPr/>
            <a:lstStyle/>
            <a:p>
              <a:endParaRPr lang="fr-F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8"/>
                                        </p:tgtEl>
                                      </p:cBhvr>
                                    </p:animEffect>
                                    <p:animScale>
                                      <p:cBhvr>
                                        <p:cTn id="7"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8" name="Group 3">
            <a:extLst>
              <a:ext uri="{FF2B5EF4-FFF2-40B4-BE49-F238E27FC236}">
                <a16:creationId xmlns:a16="http://schemas.microsoft.com/office/drawing/2014/main" id="{53E8B21E-2B5A-D6AC-9B90-9D9DD1925C98}"/>
              </a:ext>
            </a:extLst>
          </p:cNvPr>
          <p:cNvGrpSpPr>
            <a:grpSpLocks noChangeAspect="1"/>
          </p:cNvGrpSpPr>
          <p:nvPr/>
        </p:nvGrpSpPr>
        <p:grpSpPr>
          <a:xfrm>
            <a:off x="8717861" y="2742153"/>
            <a:ext cx="8596500" cy="6516147"/>
            <a:chOff x="0" y="0"/>
            <a:chExt cx="6350000" cy="4813300"/>
          </a:xfrm>
        </p:grpSpPr>
        <p:sp>
          <p:nvSpPr>
            <p:cNvPr id="19" name="Freeform 4">
              <a:extLst>
                <a:ext uri="{FF2B5EF4-FFF2-40B4-BE49-F238E27FC236}">
                  <a16:creationId xmlns:a16="http://schemas.microsoft.com/office/drawing/2014/main" id="{B4B3C5E4-9D1D-9B66-A001-F6E8290D9FAD}"/>
                </a:ext>
              </a:extLst>
            </p:cNvPr>
            <p:cNvSpPr/>
            <p:nvPr/>
          </p:nvSpPr>
          <p:spPr>
            <a:xfrm>
              <a:off x="76200" y="651510"/>
              <a:ext cx="6197600" cy="4085590"/>
            </a:xfrm>
            <a:custGeom>
              <a:avLst/>
              <a:gdLst/>
              <a:ahLst/>
              <a:cxnLst/>
              <a:rect l="l" t="t" r="r" b="b"/>
              <a:pathLst>
                <a:path w="6197600" h="4085590">
                  <a:moveTo>
                    <a:pt x="6197600" y="4085590"/>
                  </a:moveTo>
                  <a:lnTo>
                    <a:pt x="0" y="4085590"/>
                  </a:lnTo>
                  <a:lnTo>
                    <a:pt x="0" y="0"/>
                  </a:lnTo>
                  <a:lnTo>
                    <a:pt x="6197600" y="0"/>
                  </a:lnTo>
                  <a:lnTo>
                    <a:pt x="6197600" y="4085590"/>
                  </a:lnTo>
                  <a:close/>
                </a:path>
              </a:pathLst>
            </a:custGeom>
            <a:blipFill>
              <a:blip r:embed="rId2"/>
              <a:stretch>
                <a:fillRect l="-7011" r="-7011"/>
              </a:stretch>
            </a:blipFill>
          </p:spPr>
          <p:txBody>
            <a:bodyPr/>
            <a:lstStyle/>
            <a:p>
              <a:endParaRPr lang="fr-FR"/>
            </a:p>
          </p:txBody>
        </p:sp>
        <p:sp>
          <p:nvSpPr>
            <p:cNvPr id="20" name="Freeform 5">
              <a:extLst>
                <a:ext uri="{FF2B5EF4-FFF2-40B4-BE49-F238E27FC236}">
                  <a16:creationId xmlns:a16="http://schemas.microsoft.com/office/drawing/2014/main" id="{2CE3BFDE-43E0-54B8-4F15-938F69EFDED0}"/>
                </a:ext>
              </a:extLst>
            </p:cNvPr>
            <p:cNvSpPr/>
            <p:nvPr/>
          </p:nvSpPr>
          <p:spPr>
            <a:xfrm>
              <a:off x="76200" y="76200"/>
              <a:ext cx="6197600" cy="500380"/>
            </a:xfrm>
            <a:custGeom>
              <a:avLst/>
              <a:gdLst/>
              <a:ahLst/>
              <a:cxnLst/>
              <a:rect l="l" t="t" r="r" b="b"/>
              <a:pathLst>
                <a:path w="6197600" h="500380">
                  <a:moveTo>
                    <a:pt x="0" y="0"/>
                  </a:moveTo>
                  <a:lnTo>
                    <a:pt x="6197600" y="0"/>
                  </a:lnTo>
                  <a:lnTo>
                    <a:pt x="6197600" y="500380"/>
                  </a:lnTo>
                  <a:lnTo>
                    <a:pt x="0" y="500380"/>
                  </a:lnTo>
                  <a:close/>
                </a:path>
              </a:pathLst>
            </a:custGeom>
            <a:solidFill>
              <a:srgbClr val="DEADC9"/>
            </a:solidFill>
          </p:spPr>
          <p:txBody>
            <a:bodyPr/>
            <a:lstStyle/>
            <a:p>
              <a:endParaRPr lang="fr-FR"/>
            </a:p>
          </p:txBody>
        </p:sp>
        <p:sp>
          <p:nvSpPr>
            <p:cNvPr id="21" name="Freeform 6">
              <a:extLst>
                <a:ext uri="{FF2B5EF4-FFF2-40B4-BE49-F238E27FC236}">
                  <a16:creationId xmlns:a16="http://schemas.microsoft.com/office/drawing/2014/main" id="{4FA8CC35-91D4-BB64-1720-FDF6BDF8F78D}"/>
                </a:ext>
              </a:extLst>
            </p:cNvPr>
            <p:cNvSpPr/>
            <p:nvPr/>
          </p:nvSpPr>
          <p:spPr>
            <a:xfrm>
              <a:off x="0" y="0"/>
              <a:ext cx="6350000" cy="4813300"/>
            </a:xfrm>
            <a:custGeom>
              <a:avLst/>
              <a:gdLst/>
              <a:ahLst/>
              <a:cxnLst/>
              <a:rect l="l" t="t" r="r" b="b"/>
              <a:pathLst>
                <a:path w="6350000" h="48133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A33939"/>
            </a:solidFill>
          </p:spPr>
          <p:txBody>
            <a:bodyPr/>
            <a:lstStyle/>
            <a:p>
              <a:endParaRPr lang="fr-FR"/>
            </a:p>
          </p:txBody>
        </p:sp>
      </p:grpSp>
      <p:pic>
        <p:nvPicPr>
          <p:cNvPr id="7" name="Picture 7"/>
          <p:cNvPicPr>
            <a:picLocks noChangeAspect="1"/>
          </p:cNvPicPr>
          <p:nvPr/>
        </p:nvPicPr>
        <p:blipFill>
          <a:blip r:embed="rId3"/>
          <a:srcRect/>
          <a:stretch>
            <a:fillRect/>
          </a:stretch>
        </p:blipFill>
        <p:spPr>
          <a:xfrm rot="-5399999">
            <a:off x="7358789" y="4259302"/>
            <a:ext cx="1981218" cy="2659353"/>
          </a:xfrm>
          <a:prstGeom prst="rect">
            <a:avLst/>
          </a:prstGeom>
        </p:spPr>
      </p:pic>
      <p:sp>
        <p:nvSpPr>
          <p:cNvPr id="8" name="TextBox 8"/>
          <p:cNvSpPr txBox="1"/>
          <p:nvPr/>
        </p:nvSpPr>
        <p:spPr>
          <a:xfrm>
            <a:off x="5309989" y="883942"/>
            <a:ext cx="7706122"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Ce qu’offre notre application</a:t>
            </a:r>
          </a:p>
        </p:txBody>
      </p:sp>
      <p:sp>
        <p:nvSpPr>
          <p:cNvPr id="9" name="TextBox 9"/>
          <p:cNvSpPr txBox="1"/>
          <p:nvPr/>
        </p:nvSpPr>
        <p:spPr>
          <a:xfrm>
            <a:off x="1028700" y="4447651"/>
            <a:ext cx="6458278" cy="3733010"/>
          </a:xfrm>
          <a:prstGeom prst="rect">
            <a:avLst/>
          </a:prstGeom>
        </p:spPr>
        <p:txBody>
          <a:bodyPr lIns="0" tIns="0" rIns="0" bIns="0" rtlCol="0" anchor="t">
            <a:spAutoFit/>
          </a:bodyPr>
          <a:lstStyle/>
          <a:p>
            <a:pPr algn="ctr">
              <a:lnSpc>
                <a:spcPts val="4199"/>
              </a:lnSpc>
            </a:pPr>
            <a:r>
              <a:rPr lang="en-US" sz="2999" dirty="0">
                <a:solidFill>
                  <a:srgbClr val="FFFFFF"/>
                </a:solidFill>
                <a:latin typeface="Rubik"/>
              </a:rPr>
              <a:t>Un top 3 des </a:t>
            </a:r>
            <a:r>
              <a:rPr lang="en-US" sz="2999" dirty="0" err="1">
                <a:solidFill>
                  <a:srgbClr val="FFFFFF"/>
                </a:solidFill>
                <a:latin typeface="Rubik"/>
              </a:rPr>
              <a:t>vidéos</a:t>
            </a:r>
            <a:r>
              <a:rPr lang="en-US" sz="2999" dirty="0">
                <a:solidFill>
                  <a:srgbClr val="FFFFFF"/>
                </a:solidFill>
                <a:latin typeface="Rubik"/>
              </a:rPr>
              <a:t> les plus </a:t>
            </a:r>
            <a:r>
              <a:rPr lang="en-US" sz="2999" dirty="0" err="1">
                <a:solidFill>
                  <a:srgbClr val="FFFFFF"/>
                </a:solidFill>
                <a:latin typeface="Rubik"/>
              </a:rPr>
              <a:t>vues</a:t>
            </a:r>
            <a:r>
              <a:rPr lang="en-US" sz="2999" dirty="0">
                <a:solidFill>
                  <a:srgbClr val="FFFFFF"/>
                </a:solidFill>
                <a:latin typeface="Rubik"/>
              </a:rPr>
              <a:t> </a:t>
            </a:r>
            <a:r>
              <a:rPr lang="en-US" sz="2999" dirty="0" err="1">
                <a:solidFill>
                  <a:srgbClr val="FFFFFF"/>
                </a:solidFill>
                <a:latin typeface="Rubik"/>
              </a:rPr>
              <a:t>selon</a:t>
            </a:r>
            <a:r>
              <a:rPr lang="en-US" sz="2999" dirty="0">
                <a:solidFill>
                  <a:srgbClr val="FFFFFF"/>
                </a:solidFill>
                <a:latin typeface="Rubik"/>
              </a:rPr>
              <a:t> la </a:t>
            </a:r>
            <a:r>
              <a:rPr lang="en-US" sz="2999" dirty="0" err="1">
                <a:solidFill>
                  <a:srgbClr val="FFFFFF"/>
                </a:solidFill>
                <a:latin typeface="Rubik"/>
              </a:rPr>
              <a:t>catégorie</a:t>
            </a:r>
            <a:r>
              <a:rPr lang="en-US" sz="2999" dirty="0">
                <a:solidFill>
                  <a:srgbClr val="FFFFFF"/>
                </a:solidFill>
                <a:latin typeface="Rubik"/>
              </a:rPr>
              <a:t> et </a:t>
            </a:r>
            <a:r>
              <a:rPr lang="en-US" sz="2999" dirty="0" err="1">
                <a:solidFill>
                  <a:srgbClr val="FFFFFF"/>
                </a:solidFill>
                <a:latin typeface="Rubik"/>
              </a:rPr>
              <a:t>l’année</a:t>
            </a:r>
            <a:r>
              <a:rPr lang="en-US" sz="2999" dirty="0">
                <a:solidFill>
                  <a:srgbClr val="FFFFFF"/>
                </a:solidFill>
                <a:latin typeface="Rubik"/>
              </a:rPr>
              <a:t> </a:t>
            </a:r>
            <a:r>
              <a:rPr lang="en-US" sz="2999" dirty="0" err="1">
                <a:solidFill>
                  <a:srgbClr val="FFFFFF"/>
                </a:solidFill>
                <a:latin typeface="Rubik"/>
              </a:rPr>
              <a:t>sélectionnées</a:t>
            </a:r>
            <a:r>
              <a:rPr lang="en-US" sz="2999" dirty="0">
                <a:solidFill>
                  <a:srgbClr val="FFFFFF"/>
                </a:solidFill>
                <a:latin typeface="Rubik"/>
              </a:rPr>
              <a:t>.</a:t>
            </a:r>
          </a:p>
          <a:p>
            <a:pPr algn="ctr">
              <a:lnSpc>
                <a:spcPts val="4199"/>
              </a:lnSpc>
              <a:spcBef>
                <a:spcPct val="0"/>
              </a:spcBef>
            </a:pPr>
            <a:r>
              <a:rPr lang="fr-FR" sz="2999" dirty="0">
                <a:solidFill>
                  <a:srgbClr val="FFFFFF"/>
                </a:solidFill>
                <a:latin typeface="Rubik"/>
              </a:rPr>
              <a:t> Les vidéos sont interactives, vous pouvez cliquer dessus pour être redirigé vers la vidéo correspondante.</a:t>
            </a:r>
            <a:endParaRPr lang="en-US" sz="2999" dirty="0">
              <a:solidFill>
                <a:srgbClr val="FFFFFF"/>
              </a:solidFill>
              <a:latin typeface="Rubik"/>
            </a:endParaRPr>
          </a:p>
        </p:txBody>
      </p:sp>
      <p:sp>
        <p:nvSpPr>
          <p:cNvPr id="12" name="TextBox 22">
            <a:extLst>
              <a:ext uri="{FF2B5EF4-FFF2-40B4-BE49-F238E27FC236}">
                <a16:creationId xmlns:a16="http://schemas.microsoft.com/office/drawing/2014/main" id="{8D8ED16B-BD65-5231-CB22-97034C70092B}"/>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13" name="Image 12" descr="Une image contenant logo, Graphique, symbole, Emblème&#10;&#10;Description générée automatiquement">
            <a:extLst>
              <a:ext uri="{FF2B5EF4-FFF2-40B4-BE49-F238E27FC236}">
                <a16:creationId xmlns:a16="http://schemas.microsoft.com/office/drawing/2014/main" id="{F2C9807B-A147-0E19-62C0-C631F3D797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5B26958A-899C-BD1B-15AD-97526E6FAE0A}"/>
              </a:ext>
            </a:extLst>
          </p:cNvPr>
          <p:cNvGrpSpPr>
            <a:grpSpLocks noChangeAspect="1"/>
          </p:cNvGrpSpPr>
          <p:nvPr/>
        </p:nvGrpSpPr>
        <p:grpSpPr>
          <a:xfrm>
            <a:off x="563713" y="3097968"/>
            <a:ext cx="8596500" cy="6516147"/>
            <a:chOff x="0" y="0"/>
            <a:chExt cx="6350000" cy="4813300"/>
          </a:xfrm>
        </p:grpSpPr>
        <p:sp>
          <p:nvSpPr>
            <p:cNvPr id="13" name="Freeform 4">
              <a:extLst>
                <a:ext uri="{FF2B5EF4-FFF2-40B4-BE49-F238E27FC236}">
                  <a16:creationId xmlns:a16="http://schemas.microsoft.com/office/drawing/2014/main" id="{1FA1CC64-3406-E5DA-D6CB-528AE073A577}"/>
                </a:ext>
              </a:extLst>
            </p:cNvPr>
            <p:cNvSpPr/>
            <p:nvPr/>
          </p:nvSpPr>
          <p:spPr>
            <a:xfrm>
              <a:off x="76200" y="651510"/>
              <a:ext cx="6197600" cy="4085590"/>
            </a:xfrm>
            <a:custGeom>
              <a:avLst/>
              <a:gdLst/>
              <a:ahLst/>
              <a:cxnLst/>
              <a:rect l="l" t="t" r="r" b="b"/>
              <a:pathLst>
                <a:path w="6197600" h="4085590">
                  <a:moveTo>
                    <a:pt x="6197600" y="4085590"/>
                  </a:moveTo>
                  <a:lnTo>
                    <a:pt x="0" y="4085590"/>
                  </a:lnTo>
                  <a:lnTo>
                    <a:pt x="0" y="0"/>
                  </a:lnTo>
                  <a:lnTo>
                    <a:pt x="6197600" y="0"/>
                  </a:lnTo>
                  <a:lnTo>
                    <a:pt x="6197600" y="4085590"/>
                  </a:lnTo>
                  <a:close/>
                </a:path>
              </a:pathLst>
            </a:custGeom>
            <a:blipFill>
              <a:blip r:embed="rId2"/>
              <a:stretch>
                <a:fillRect l="-23026" r="-23026"/>
              </a:stretch>
            </a:blipFill>
          </p:spPr>
          <p:txBody>
            <a:bodyPr/>
            <a:lstStyle/>
            <a:p>
              <a:endParaRPr lang="fr-FR"/>
            </a:p>
          </p:txBody>
        </p:sp>
        <p:sp>
          <p:nvSpPr>
            <p:cNvPr id="14" name="Freeform 5">
              <a:extLst>
                <a:ext uri="{FF2B5EF4-FFF2-40B4-BE49-F238E27FC236}">
                  <a16:creationId xmlns:a16="http://schemas.microsoft.com/office/drawing/2014/main" id="{EA5EC374-3FC5-8DB4-E9B4-3A1EC39C5CD6}"/>
                </a:ext>
              </a:extLst>
            </p:cNvPr>
            <p:cNvSpPr/>
            <p:nvPr/>
          </p:nvSpPr>
          <p:spPr>
            <a:xfrm>
              <a:off x="76200" y="76200"/>
              <a:ext cx="6197600" cy="500380"/>
            </a:xfrm>
            <a:custGeom>
              <a:avLst/>
              <a:gdLst/>
              <a:ahLst/>
              <a:cxnLst/>
              <a:rect l="l" t="t" r="r" b="b"/>
              <a:pathLst>
                <a:path w="6197600" h="500380">
                  <a:moveTo>
                    <a:pt x="0" y="0"/>
                  </a:moveTo>
                  <a:lnTo>
                    <a:pt x="6197600" y="0"/>
                  </a:lnTo>
                  <a:lnTo>
                    <a:pt x="6197600" y="500380"/>
                  </a:lnTo>
                  <a:lnTo>
                    <a:pt x="0" y="500380"/>
                  </a:lnTo>
                  <a:close/>
                </a:path>
              </a:pathLst>
            </a:custGeom>
            <a:solidFill>
              <a:srgbClr val="DEADC9"/>
            </a:solidFill>
          </p:spPr>
          <p:txBody>
            <a:bodyPr/>
            <a:lstStyle/>
            <a:p>
              <a:endParaRPr lang="fr-FR"/>
            </a:p>
          </p:txBody>
        </p:sp>
        <p:sp>
          <p:nvSpPr>
            <p:cNvPr id="15" name="Freeform 6">
              <a:extLst>
                <a:ext uri="{FF2B5EF4-FFF2-40B4-BE49-F238E27FC236}">
                  <a16:creationId xmlns:a16="http://schemas.microsoft.com/office/drawing/2014/main" id="{DB930EB0-9E66-4F76-113E-0050802CDBB5}"/>
                </a:ext>
              </a:extLst>
            </p:cNvPr>
            <p:cNvSpPr/>
            <p:nvPr/>
          </p:nvSpPr>
          <p:spPr>
            <a:xfrm>
              <a:off x="0" y="0"/>
              <a:ext cx="6350000" cy="4813300"/>
            </a:xfrm>
            <a:custGeom>
              <a:avLst/>
              <a:gdLst/>
              <a:ahLst/>
              <a:cxnLst/>
              <a:rect l="l" t="t" r="r" b="b"/>
              <a:pathLst>
                <a:path w="6350000" h="48133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A33939"/>
            </a:solidFill>
          </p:spPr>
          <p:txBody>
            <a:bodyPr/>
            <a:lstStyle/>
            <a:p>
              <a:endParaRPr lang="fr-FR"/>
            </a:p>
          </p:txBody>
        </p:sp>
      </p:grpSp>
      <p:pic>
        <p:nvPicPr>
          <p:cNvPr id="7" name="Picture 7"/>
          <p:cNvPicPr>
            <a:picLocks noChangeAspect="1"/>
          </p:cNvPicPr>
          <p:nvPr/>
        </p:nvPicPr>
        <p:blipFill>
          <a:blip r:embed="rId3"/>
          <a:srcRect/>
          <a:stretch>
            <a:fillRect/>
          </a:stretch>
        </p:blipFill>
        <p:spPr>
          <a:xfrm rot="8291159">
            <a:off x="6870531" y="5316051"/>
            <a:ext cx="3607853" cy="1894123"/>
          </a:xfrm>
          <a:prstGeom prst="rect">
            <a:avLst/>
          </a:prstGeom>
        </p:spPr>
      </p:pic>
      <p:sp>
        <p:nvSpPr>
          <p:cNvPr id="8" name="TextBox 8"/>
          <p:cNvSpPr txBox="1"/>
          <p:nvPr/>
        </p:nvSpPr>
        <p:spPr>
          <a:xfrm>
            <a:off x="5290939" y="883942"/>
            <a:ext cx="7706122"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Ce qu’offre notre application</a:t>
            </a:r>
          </a:p>
        </p:txBody>
      </p:sp>
      <p:sp>
        <p:nvSpPr>
          <p:cNvPr id="9" name="TextBox 9"/>
          <p:cNvSpPr txBox="1"/>
          <p:nvPr/>
        </p:nvSpPr>
        <p:spPr>
          <a:xfrm>
            <a:off x="10650367" y="3099864"/>
            <a:ext cx="7136222" cy="5743576"/>
          </a:xfrm>
          <a:prstGeom prst="rect">
            <a:avLst/>
          </a:prstGeom>
        </p:spPr>
        <p:txBody>
          <a:bodyPr lIns="0" tIns="0" rIns="0" bIns="0" rtlCol="0" anchor="t">
            <a:spAutoFit/>
          </a:bodyPr>
          <a:lstStyle/>
          <a:p>
            <a:pPr algn="ctr">
              <a:lnSpc>
                <a:spcPts val="4199"/>
              </a:lnSpc>
              <a:spcBef>
                <a:spcPct val="0"/>
              </a:spcBef>
            </a:pPr>
            <a:r>
              <a:rPr lang="en-US" sz="2999" dirty="0" err="1">
                <a:solidFill>
                  <a:srgbClr val="FFFFFF"/>
                </a:solidFill>
                <a:latin typeface="Rubik"/>
              </a:rPr>
              <a:t>Quelles</a:t>
            </a:r>
            <a:r>
              <a:rPr lang="en-US" sz="2999" dirty="0">
                <a:solidFill>
                  <a:srgbClr val="FFFFFF"/>
                </a:solidFill>
                <a:latin typeface="Rubik"/>
              </a:rPr>
              <a:t> </a:t>
            </a:r>
            <a:r>
              <a:rPr lang="en-US" sz="2999" dirty="0" err="1">
                <a:solidFill>
                  <a:srgbClr val="FFFFFF"/>
                </a:solidFill>
                <a:latin typeface="Rubik"/>
              </a:rPr>
              <a:t>catégories</a:t>
            </a:r>
            <a:r>
              <a:rPr lang="en-US" sz="2999" dirty="0">
                <a:solidFill>
                  <a:srgbClr val="FFFFFF"/>
                </a:solidFill>
                <a:latin typeface="Rubik"/>
              </a:rPr>
              <a:t> </a:t>
            </a:r>
            <a:r>
              <a:rPr lang="en-US" sz="2999" dirty="0" err="1">
                <a:solidFill>
                  <a:srgbClr val="FFFFFF"/>
                </a:solidFill>
                <a:latin typeface="Rubik"/>
              </a:rPr>
              <a:t>suscitent</a:t>
            </a:r>
            <a:r>
              <a:rPr lang="en-US" sz="2999" dirty="0">
                <a:solidFill>
                  <a:srgbClr val="FFFFFF"/>
                </a:solidFill>
                <a:latin typeface="Rubik"/>
              </a:rPr>
              <a:t> le plus </a:t>
            </a:r>
            <a:r>
              <a:rPr lang="en-US" sz="2999" dirty="0" err="1">
                <a:solidFill>
                  <a:srgbClr val="FFFFFF"/>
                </a:solidFill>
                <a:latin typeface="Rubik"/>
              </a:rPr>
              <a:t>d'intérêt</a:t>
            </a:r>
            <a:r>
              <a:rPr lang="en-US" sz="2999" dirty="0">
                <a:solidFill>
                  <a:srgbClr val="FFFFFF"/>
                </a:solidFill>
                <a:latin typeface="Rubik"/>
              </a:rPr>
              <a:t> </a:t>
            </a:r>
            <a:r>
              <a:rPr lang="en-US" sz="2999" dirty="0" err="1">
                <a:solidFill>
                  <a:srgbClr val="FFFFFF"/>
                </a:solidFill>
                <a:latin typeface="Rubik"/>
              </a:rPr>
              <a:t>en</a:t>
            </a:r>
            <a:r>
              <a:rPr lang="en-US" sz="2999" dirty="0">
                <a:solidFill>
                  <a:srgbClr val="FFFFFF"/>
                </a:solidFill>
                <a:latin typeface="Rubik"/>
              </a:rPr>
              <a:t> </a:t>
            </a:r>
            <a:r>
              <a:rPr lang="en-US" sz="2999" dirty="0" err="1">
                <a:solidFill>
                  <a:srgbClr val="FFFFFF"/>
                </a:solidFill>
                <a:latin typeface="Rubik"/>
              </a:rPr>
              <a:t>fonction</a:t>
            </a:r>
            <a:r>
              <a:rPr lang="en-US" sz="2999" dirty="0">
                <a:solidFill>
                  <a:srgbClr val="FFFFFF"/>
                </a:solidFill>
                <a:latin typeface="Rubik"/>
              </a:rPr>
              <a:t> de </a:t>
            </a:r>
            <a:r>
              <a:rPr lang="en-US" sz="2999" dirty="0" err="1">
                <a:solidFill>
                  <a:srgbClr val="FFFFFF"/>
                </a:solidFill>
                <a:latin typeface="Rubik"/>
              </a:rPr>
              <a:t>l'année</a:t>
            </a:r>
            <a:r>
              <a:rPr lang="en-US" sz="2999" dirty="0">
                <a:solidFill>
                  <a:srgbClr val="FFFFFF"/>
                </a:solidFill>
                <a:latin typeface="Rubik"/>
              </a:rPr>
              <a:t> </a:t>
            </a:r>
            <a:r>
              <a:rPr lang="en-US" sz="2999" dirty="0" err="1">
                <a:solidFill>
                  <a:srgbClr val="FFFFFF"/>
                </a:solidFill>
                <a:latin typeface="Rubik"/>
              </a:rPr>
              <a:t>sélectionnée</a:t>
            </a:r>
            <a:r>
              <a:rPr lang="en-US" sz="2999" dirty="0">
                <a:solidFill>
                  <a:srgbClr val="FFFFFF"/>
                </a:solidFill>
                <a:latin typeface="Rubik"/>
              </a:rPr>
              <a:t> ? </a:t>
            </a:r>
            <a:r>
              <a:rPr lang="en-US" sz="2999" dirty="0" err="1">
                <a:solidFill>
                  <a:srgbClr val="FFFFFF"/>
                </a:solidFill>
                <a:latin typeface="Rubik"/>
              </a:rPr>
              <a:t>Vous</a:t>
            </a:r>
            <a:r>
              <a:rPr lang="en-US" sz="2999" dirty="0">
                <a:solidFill>
                  <a:srgbClr val="FFFFFF"/>
                </a:solidFill>
                <a:latin typeface="Rubik"/>
              </a:rPr>
              <a:t> </a:t>
            </a:r>
            <a:r>
              <a:rPr lang="en-US" sz="2999" dirty="0" err="1">
                <a:solidFill>
                  <a:srgbClr val="FFFFFF"/>
                </a:solidFill>
                <a:latin typeface="Rubik"/>
              </a:rPr>
              <a:t>pouvez</a:t>
            </a:r>
            <a:r>
              <a:rPr lang="en-US" sz="2999" dirty="0">
                <a:solidFill>
                  <a:srgbClr val="FFFFFF"/>
                </a:solidFill>
                <a:latin typeface="Rubik"/>
              </a:rPr>
              <a:t> </a:t>
            </a:r>
            <a:r>
              <a:rPr lang="en-US" sz="2999" dirty="0" err="1">
                <a:solidFill>
                  <a:srgbClr val="FFFFFF"/>
                </a:solidFill>
                <a:latin typeface="Rubik"/>
              </a:rPr>
              <a:t>choisir</a:t>
            </a:r>
            <a:r>
              <a:rPr lang="en-US" sz="2999" dirty="0">
                <a:solidFill>
                  <a:srgbClr val="FFFFFF"/>
                </a:solidFill>
                <a:latin typeface="Rubik"/>
              </a:rPr>
              <a:t> </a:t>
            </a:r>
            <a:r>
              <a:rPr lang="en-US" sz="2999" dirty="0" err="1">
                <a:solidFill>
                  <a:srgbClr val="FFFFFF"/>
                </a:solidFill>
                <a:latin typeface="Rubik"/>
              </a:rPr>
              <a:t>parmi</a:t>
            </a:r>
            <a:r>
              <a:rPr lang="en-US" sz="2999" dirty="0">
                <a:solidFill>
                  <a:srgbClr val="FFFFFF"/>
                </a:solidFill>
                <a:latin typeface="Rubik"/>
              </a:rPr>
              <a:t> </a:t>
            </a:r>
            <a:r>
              <a:rPr lang="en-US" sz="2999" dirty="0" err="1">
                <a:solidFill>
                  <a:srgbClr val="FFFFFF"/>
                </a:solidFill>
                <a:latin typeface="Rubik"/>
              </a:rPr>
              <a:t>différentes</a:t>
            </a:r>
            <a:r>
              <a:rPr lang="en-US" sz="2999" dirty="0">
                <a:solidFill>
                  <a:srgbClr val="FFFFFF"/>
                </a:solidFill>
                <a:latin typeface="Rubik"/>
              </a:rPr>
              <a:t> </a:t>
            </a:r>
            <a:r>
              <a:rPr lang="en-US" sz="2999" dirty="0" err="1">
                <a:solidFill>
                  <a:srgbClr val="FFFFFF"/>
                </a:solidFill>
                <a:latin typeface="Rubik"/>
              </a:rPr>
              <a:t>statistiques</a:t>
            </a:r>
            <a:r>
              <a:rPr lang="en-US" sz="2999" dirty="0">
                <a:solidFill>
                  <a:srgbClr val="FFFFFF"/>
                </a:solidFill>
                <a:latin typeface="Rubik"/>
              </a:rPr>
              <a:t> </a:t>
            </a:r>
            <a:r>
              <a:rPr lang="en-US" sz="2999" dirty="0" err="1">
                <a:solidFill>
                  <a:srgbClr val="FFFFFF"/>
                </a:solidFill>
                <a:latin typeface="Rubik"/>
              </a:rPr>
              <a:t>telles</a:t>
            </a:r>
            <a:r>
              <a:rPr lang="en-US" sz="2999" dirty="0">
                <a:solidFill>
                  <a:srgbClr val="FFFFFF"/>
                </a:solidFill>
                <a:latin typeface="Rubik"/>
              </a:rPr>
              <a:t> que les données </a:t>
            </a:r>
            <a:r>
              <a:rPr lang="en-US" sz="2999" dirty="0" err="1">
                <a:solidFill>
                  <a:srgbClr val="FFFFFF"/>
                </a:solidFill>
                <a:latin typeface="Rubik"/>
              </a:rPr>
              <a:t>globales</a:t>
            </a:r>
            <a:r>
              <a:rPr lang="en-US" sz="2999" dirty="0">
                <a:solidFill>
                  <a:srgbClr val="FFFFFF"/>
                </a:solidFill>
                <a:latin typeface="Rubik"/>
              </a:rPr>
              <a:t>, le </a:t>
            </a:r>
            <a:r>
              <a:rPr lang="en-US" sz="2999" dirty="0" err="1">
                <a:solidFill>
                  <a:srgbClr val="FFFFFF"/>
                </a:solidFill>
                <a:latin typeface="Rubik"/>
              </a:rPr>
              <a:t>nombre</a:t>
            </a:r>
            <a:r>
              <a:rPr lang="en-US" sz="2999" dirty="0">
                <a:solidFill>
                  <a:srgbClr val="FFFFFF"/>
                </a:solidFill>
                <a:latin typeface="Rubik"/>
              </a:rPr>
              <a:t> de </a:t>
            </a:r>
            <a:r>
              <a:rPr lang="en-US" sz="2999" dirty="0" err="1">
                <a:solidFill>
                  <a:srgbClr val="FFFFFF"/>
                </a:solidFill>
                <a:latin typeface="Rubik"/>
              </a:rPr>
              <a:t>vues</a:t>
            </a:r>
            <a:r>
              <a:rPr lang="en-US" sz="2999" dirty="0">
                <a:solidFill>
                  <a:srgbClr val="FFFFFF"/>
                </a:solidFill>
                <a:latin typeface="Rubik"/>
              </a:rPr>
              <a:t>, le </a:t>
            </a:r>
            <a:r>
              <a:rPr lang="en-US" sz="2999" dirty="0" err="1">
                <a:solidFill>
                  <a:srgbClr val="FFFFFF"/>
                </a:solidFill>
                <a:latin typeface="Rubik"/>
              </a:rPr>
              <a:t>nombre</a:t>
            </a:r>
            <a:r>
              <a:rPr lang="en-US" sz="2999" dirty="0">
                <a:solidFill>
                  <a:srgbClr val="FFFFFF"/>
                </a:solidFill>
                <a:latin typeface="Rubik"/>
              </a:rPr>
              <a:t> de </a:t>
            </a:r>
            <a:r>
              <a:rPr lang="en-US" sz="2999" dirty="0" err="1">
                <a:solidFill>
                  <a:srgbClr val="FFFFFF"/>
                </a:solidFill>
                <a:latin typeface="Rubik"/>
              </a:rPr>
              <a:t>commentaires</a:t>
            </a:r>
            <a:r>
              <a:rPr lang="en-US" sz="2999" dirty="0">
                <a:solidFill>
                  <a:srgbClr val="FFFFFF"/>
                </a:solidFill>
                <a:latin typeface="Rubik"/>
              </a:rPr>
              <a:t>, </a:t>
            </a:r>
            <a:r>
              <a:rPr lang="en-US" sz="2999" dirty="0" err="1">
                <a:solidFill>
                  <a:srgbClr val="FFFFFF"/>
                </a:solidFill>
                <a:latin typeface="Rubik"/>
              </a:rPr>
              <a:t>ou</a:t>
            </a:r>
            <a:r>
              <a:rPr lang="en-US" sz="2999" dirty="0">
                <a:solidFill>
                  <a:srgbClr val="FFFFFF"/>
                </a:solidFill>
                <a:latin typeface="Rubik"/>
              </a:rPr>
              <a:t> encore le </a:t>
            </a:r>
            <a:r>
              <a:rPr lang="en-US" sz="2999" dirty="0" err="1">
                <a:solidFill>
                  <a:srgbClr val="FFFFFF"/>
                </a:solidFill>
                <a:latin typeface="Rubik"/>
              </a:rPr>
              <a:t>nombre</a:t>
            </a:r>
            <a:r>
              <a:rPr lang="en-US" sz="2999" dirty="0">
                <a:solidFill>
                  <a:srgbClr val="FFFFFF"/>
                </a:solidFill>
                <a:latin typeface="Rubik"/>
              </a:rPr>
              <a:t> de </a:t>
            </a:r>
            <a:r>
              <a:rPr lang="en-US" sz="2999" dirty="0" err="1">
                <a:solidFill>
                  <a:srgbClr val="FFFFFF"/>
                </a:solidFill>
                <a:latin typeface="Rubik"/>
              </a:rPr>
              <a:t>vidéos</a:t>
            </a:r>
            <a:r>
              <a:rPr lang="en-US" sz="2999" dirty="0">
                <a:solidFill>
                  <a:srgbClr val="FFFFFF"/>
                </a:solidFill>
                <a:latin typeface="Rubik"/>
              </a:rPr>
              <a:t>. </a:t>
            </a:r>
            <a:r>
              <a:rPr lang="en-US" sz="2999" dirty="0" err="1">
                <a:solidFill>
                  <a:srgbClr val="FFFFFF"/>
                </a:solidFill>
                <a:latin typeface="Rubik"/>
              </a:rPr>
              <a:t>Cette</a:t>
            </a:r>
            <a:r>
              <a:rPr lang="en-US" sz="2999" dirty="0">
                <a:solidFill>
                  <a:srgbClr val="FFFFFF"/>
                </a:solidFill>
                <a:latin typeface="Rubik"/>
              </a:rPr>
              <a:t> </a:t>
            </a:r>
            <a:r>
              <a:rPr lang="en-US" sz="2999" dirty="0" err="1">
                <a:solidFill>
                  <a:srgbClr val="FFFFFF"/>
                </a:solidFill>
                <a:latin typeface="Rubik"/>
              </a:rPr>
              <a:t>analyse</a:t>
            </a:r>
            <a:r>
              <a:rPr lang="en-US" sz="2999" dirty="0">
                <a:solidFill>
                  <a:srgbClr val="FFFFFF"/>
                </a:solidFill>
                <a:latin typeface="Rubik"/>
              </a:rPr>
              <a:t> </a:t>
            </a:r>
            <a:r>
              <a:rPr lang="en-US" sz="2999" dirty="0" err="1">
                <a:solidFill>
                  <a:srgbClr val="FFFFFF"/>
                </a:solidFill>
                <a:latin typeface="Rubik"/>
              </a:rPr>
              <a:t>offre</a:t>
            </a:r>
            <a:r>
              <a:rPr lang="en-US" sz="2999" dirty="0">
                <a:solidFill>
                  <a:srgbClr val="FFFFFF"/>
                </a:solidFill>
                <a:latin typeface="Rubik"/>
              </a:rPr>
              <a:t> un aperçu des </a:t>
            </a:r>
            <a:r>
              <a:rPr lang="en-US" sz="2999" dirty="0" err="1">
                <a:solidFill>
                  <a:srgbClr val="FFFFFF"/>
                </a:solidFill>
                <a:latin typeface="Rubik"/>
              </a:rPr>
              <a:t>préférences</a:t>
            </a:r>
            <a:r>
              <a:rPr lang="en-US" sz="2999" dirty="0">
                <a:solidFill>
                  <a:srgbClr val="FFFFFF"/>
                </a:solidFill>
                <a:latin typeface="Rubik"/>
              </a:rPr>
              <a:t> des </a:t>
            </a:r>
            <a:r>
              <a:rPr lang="en-US" sz="2999" dirty="0" err="1">
                <a:solidFill>
                  <a:srgbClr val="FFFFFF"/>
                </a:solidFill>
                <a:latin typeface="Rubik"/>
              </a:rPr>
              <a:t>internautes</a:t>
            </a:r>
            <a:r>
              <a:rPr lang="en-US" sz="2999" dirty="0">
                <a:solidFill>
                  <a:srgbClr val="FFFFFF"/>
                </a:solidFill>
                <a:latin typeface="Rubik"/>
              </a:rPr>
              <a:t> </a:t>
            </a:r>
            <a:r>
              <a:rPr lang="en-US" sz="2999" dirty="0" err="1">
                <a:solidFill>
                  <a:srgbClr val="FFFFFF"/>
                </a:solidFill>
                <a:latin typeface="Rubik"/>
              </a:rPr>
              <a:t>en</a:t>
            </a:r>
            <a:r>
              <a:rPr lang="en-US" sz="2999" dirty="0">
                <a:solidFill>
                  <a:srgbClr val="FFFFFF"/>
                </a:solidFill>
                <a:latin typeface="Rubik"/>
              </a:rPr>
              <a:t> </a:t>
            </a:r>
            <a:r>
              <a:rPr lang="en-US" sz="2999" dirty="0" err="1">
                <a:solidFill>
                  <a:srgbClr val="FFFFFF"/>
                </a:solidFill>
                <a:latin typeface="Rubik"/>
              </a:rPr>
              <a:t>termes</a:t>
            </a:r>
            <a:r>
              <a:rPr lang="en-US" sz="2999" dirty="0">
                <a:solidFill>
                  <a:srgbClr val="FFFFFF"/>
                </a:solidFill>
                <a:latin typeface="Rubik"/>
              </a:rPr>
              <a:t> de </a:t>
            </a:r>
            <a:r>
              <a:rPr lang="en-US" sz="2999" dirty="0" err="1">
                <a:solidFill>
                  <a:srgbClr val="FFFFFF"/>
                </a:solidFill>
                <a:latin typeface="Rubik"/>
              </a:rPr>
              <a:t>quantité</a:t>
            </a:r>
            <a:r>
              <a:rPr lang="en-US" sz="2999" dirty="0">
                <a:solidFill>
                  <a:srgbClr val="FFFFFF"/>
                </a:solidFill>
                <a:latin typeface="Rubik"/>
              </a:rPr>
              <a:t> de </a:t>
            </a:r>
            <a:r>
              <a:rPr lang="en-US" sz="2999" dirty="0" err="1">
                <a:solidFill>
                  <a:srgbClr val="FFFFFF"/>
                </a:solidFill>
                <a:latin typeface="Rubik"/>
              </a:rPr>
              <a:t>vidéos</a:t>
            </a:r>
            <a:r>
              <a:rPr lang="en-US" sz="2999" dirty="0">
                <a:solidFill>
                  <a:srgbClr val="FFFFFF"/>
                </a:solidFill>
                <a:latin typeface="Rubik"/>
              </a:rPr>
              <a:t> et de </a:t>
            </a:r>
            <a:r>
              <a:rPr lang="en-US" sz="2999" dirty="0" err="1">
                <a:solidFill>
                  <a:srgbClr val="FFFFFF"/>
                </a:solidFill>
                <a:latin typeface="Rubik"/>
              </a:rPr>
              <a:t>contenu</a:t>
            </a:r>
            <a:r>
              <a:rPr lang="en-US" sz="2999" dirty="0">
                <a:solidFill>
                  <a:srgbClr val="FFFFFF"/>
                </a:solidFill>
                <a:latin typeface="Rubik"/>
              </a:rPr>
              <a:t> recherché.</a:t>
            </a:r>
          </a:p>
        </p:txBody>
      </p:sp>
      <p:sp>
        <p:nvSpPr>
          <p:cNvPr id="10" name="TextBox 22">
            <a:extLst>
              <a:ext uri="{FF2B5EF4-FFF2-40B4-BE49-F238E27FC236}">
                <a16:creationId xmlns:a16="http://schemas.microsoft.com/office/drawing/2014/main" id="{67CB2BC1-B8CE-532C-6EF9-6798855D4FB7}"/>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11" name="Image 10" descr="Une image contenant logo, Graphique, symbole, Emblème&#10;&#10;Description générée automatiquement">
            <a:extLst>
              <a:ext uri="{FF2B5EF4-FFF2-40B4-BE49-F238E27FC236}">
                <a16:creationId xmlns:a16="http://schemas.microsoft.com/office/drawing/2014/main" id="{3C439C64-9B6D-000B-2E6E-F445F0C507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EA78C45D-3307-4740-ACF9-C3C4D6676B71}"/>
              </a:ext>
            </a:extLst>
          </p:cNvPr>
          <p:cNvGrpSpPr>
            <a:grpSpLocks noChangeAspect="1"/>
          </p:cNvGrpSpPr>
          <p:nvPr/>
        </p:nvGrpSpPr>
        <p:grpSpPr>
          <a:xfrm>
            <a:off x="8624700" y="3162300"/>
            <a:ext cx="8596500" cy="6516147"/>
            <a:chOff x="0" y="0"/>
            <a:chExt cx="6350000" cy="4813300"/>
          </a:xfrm>
        </p:grpSpPr>
        <p:sp>
          <p:nvSpPr>
            <p:cNvPr id="13" name="Freeform 4">
              <a:extLst>
                <a:ext uri="{FF2B5EF4-FFF2-40B4-BE49-F238E27FC236}">
                  <a16:creationId xmlns:a16="http://schemas.microsoft.com/office/drawing/2014/main" id="{E3BB0AD5-3305-8B0B-6A49-31BFC5725B76}"/>
                </a:ext>
              </a:extLst>
            </p:cNvPr>
            <p:cNvSpPr/>
            <p:nvPr/>
          </p:nvSpPr>
          <p:spPr>
            <a:xfrm>
              <a:off x="76200" y="651510"/>
              <a:ext cx="6197600" cy="4085590"/>
            </a:xfrm>
            <a:custGeom>
              <a:avLst/>
              <a:gdLst/>
              <a:ahLst/>
              <a:cxnLst/>
              <a:rect l="l" t="t" r="r" b="b"/>
              <a:pathLst>
                <a:path w="6197600" h="4085590">
                  <a:moveTo>
                    <a:pt x="6197600" y="4085590"/>
                  </a:moveTo>
                  <a:lnTo>
                    <a:pt x="0" y="4085590"/>
                  </a:lnTo>
                  <a:lnTo>
                    <a:pt x="0" y="0"/>
                  </a:lnTo>
                  <a:lnTo>
                    <a:pt x="6197600" y="0"/>
                  </a:lnTo>
                  <a:lnTo>
                    <a:pt x="6197600" y="4085590"/>
                  </a:lnTo>
                  <a:close/>
                </a:path>
              </a:pathLst>
            </a:custGeom>
            <a:blipFill>
              <a:blip r:embed="rId2"/>
              <a:stretch>
                <a:fillRect l="-22838" r="-22838"/>
              </a:stretch>
            </a:blipFill>
          </p:spPr>
          <p:txBody>
            <a:bodyPr/>
            <a:lstStyle/>
            <a:p>
              <a:endParaRPr lang="fr-FR"/>
            </a:p>
          </p:txBody>
        </p:sp>
        <p:sp>
          <p:nvSpPr>
            <p:cNvPr id="14" name="Freeform 5">
              <a:extLst>
                <a:ext uri="{FF2B5EF4-FFF2-40B4-BE49-F238E27FC236}">
                  <a16:creationId xmlns:a16="http://schemas.microsoft.com/office/drawing/2014/main" id="{87EE26C1-F220-D4B5-4DE6-8A153BAB2519}"/>
                </a:ext>
              </a:extLst>
            </p:cNvPr>
            <p:cNvSpPr/>
            <p:nvPr/>
          </p:nvSpPr>
          <p:spPr>
            <a:xfrm>
              <a:off x="76200" y="76200"/>
              <a:ext cx="6197600" cy="500380"/>
            </a:xfrm>
            <a:custGeom>
              <a:avLst/>
              <a:gdLst/>
              <a:ahLst/>
              <a:cxnLst/>
              <a:rect l="l" t="t" r="r" b="b"/>
              <a:pathLst>
                <a:path w="6197600" h="500380">
                  <a:moveTo>
                    <a:pt x="0" y="0"/>
                  </a:moveTo>
                  <a:lnTo>
                    <a:pt x="6197600" y="0"/>
                  </a:lnTo>
                  <a:lnTo>
                    <a:pt x="6197600" y="500380"/>
                  </a:lnTo>
                  <a:lnTo>
                    <a:pt x="0" y="500380"/>
                  </a:lnTo>
                  <a:close/>
                </a:path>
              </a:pathLst>
            </a:custGeom>
            <a:solidFill>
              <a:srgbClr val="DEADC9"/>
            </a:solidFill>
          </p:spPr>
          <p:txBody>
            <a:bodyPr/>
            <a:lstStyle/>
            <a:p>
              <a:endParaRPr lang="fr-FR"/>
            </a:p>
          </p:txBody>
        </p:sp>
        <p:sp>
          <p:nvSpPr>
            <p:cNvPr id="15" name="Freeform 6">
              <a:extLst>
                <a:ext uri="{FF2B5EF4-FFF2-40B4-BE49-F238E27FC236}">
                  <a16:creationId xmlns:a16="http://schemas.microsoft.com/office/drawing/2014/main" id="{5EF8C0CC-0FBF-5BB4-79E1-2A386511440E}"/>
                </a:ext>
              </a:extLst>
            </p:cNvPr>
            <p:cNvSpPr/>
            <p:nvPr/>
          </p:nvSpPr>
          <p:spPr>
            <a:xfrm>
              <a:off x="0" y="0"/>
              <a:ext cx="6350000" cy="4813300"/>
            </a:xfrm>
            <a:custGeom>
              <a:avLst/>
              <a:gdLst/>
              <a:ahLst/>
              <a:cxnLst/>
              <a:rect l="l" t="t" r="r" b="b"/>
              <a:pathLst>
                <a:path w="6350000" h="48133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A33939"/>
            </a:solidFill>
          </p:spPr>
          <p:txBody>
            <a:bodyPr/>
            <a:lstStyle/>
            <a:p>
              <a:endParaRPr lang="fr-FR"/>
            </a:p>
          </p:txBody>
        </p:sp>
      </p:grpSp>
      <p:pic>
        <p:nvPicPr>
          <p:cNvPr id="7" name="Picture 7"/>
          <p:cNvPicPr>
            <a:picLocks noChangeAspect="1"/>
          </p:cNvPicPr>
          <p:nvPr/>
        </p:nvPicPr>
        <p:blipFill>
          <a:blip r:embed="rId3"/>
          <a:srcRect/>
          <a:stretch>
            <a:fillRect/>
          </a:stretch>
        </p:blipFill>
        <p:spPr>
          <a:xfrm rot="-10675006">
            <a:off x="6120733" y="5679513"/>
            <a:ext cx="2808691" cy="2457604"/>
          </a:xfrm>
          <a:prstGeom prst="rect">
            <a:avLst/>
          </a:prstGeom>
        </p:spPr>
      </p:pic>
      <p:sp>
        <p:nvSpPr>
          <p:cNvPr id="8" name="TextBox 8"/>
          <p:cNvSpPr txBox="1"/>
          <p:nvPr/>
        </p:nvSpPr>
        <p:spPr>
          <a:xfrm>
            <a:off x="5290939" y="883942"/>
            <a:ext cx="7706122"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Ce qu’offre notre application</a:t>
            </a:r>
          </a:p>
        </p:txBody>
      </p:sp>
      <p:sp>
        <p:nvSpPr>
          <p:cNvPr id="9" name="TextBox 9"/>
          <p:cNvSpPr txBox="1"/>
          <p:nvPr/>
        </p:nvSpPr>
        <p:spPr>
          <a:xfrm>
            <a:off x="1066800" y="4600575"/>
            <a:ext cx="6458278" cy="102870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Rubik"/>
              </a:rPr>
              <a:t>Le top youtubeurs par mois selon l’année sélectionnée</a:t>
            </a:r>
          </a:p>
        </p:txBody>
      </p:sp>
      <p:sp>
        <p:nvSpPr>
          <p:cNvPr id="10" name="TextBox 22">
            <a:extLst>
              <a:ext uri="{FF2B5EF4-FFF2-40B4-BE49-F238E27FC236}">
                <a16:creationId xmlns:a16="http://schemas.microsoft.com/office/drawing/2014/main" id="{5D429277-0E33-B1AE-4643-B71F2242E0E6}"/>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11" name="Image 10" descr="Une image contenant logo, Graphique, symbole, Emblème&#10;&#10;Description générée automatiquement">
            <a:extLst>
              <a:ext uri="{FF2B5EF4-FFF2-40B4-BE49-F238E27FC236}">
                <a16:creationId xmlns:a16="http://schemas.microsoft.com/office/drawing/2014/main" id="{F85A6D51-749F-1C0C-DF0A-E65B216F30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1066800" y="4009191"/>
            <a:ext cx="5220659" cy="5249109"/>
          </a:xfrm>
          <a:custGeom>
            <a:avLst/>
            <a:gdLst/>
            <a:ahLst/>
            <a:cxnLst/>
            <a:rect l="l" t="t" r="r" b="b"/>
            <a:pathLst>
              <a:path w="5220659" h="5249109">
                <a:moveTo>
                  <a:pt x="0" y="0"/>
                </a:moveTo>
                <a:lnTo>
                  <a:pt x="5220659" y="0"/>
                </a:lnTo>
                <a:lnTo>
                  <a:pt x="5220659" y="5249109"/>
                </a:lnTo>
                <a:lnTo>
                  <a:pt x="0" y="5249109"/>
                </a:lnTo>
                <a:lnTo>
                  <a:pt x="0" y="0"/>
                </a:lnTo>
                <a:close/>
              </a:path>
            </a:pathLst>
          </a:custGeom>
          <a:blipFill>
            <a:blip r:embed="rId2"/>
            <a:stretch>
              <a:fillRect/>
            </a:stretch>
          </a:blipFill>
        </p:spPr>
        <p:txBody>
          <a:bodyPr/>
          <a:lstStyle/>
          <a:p>
            <a:endParaRPr lang="fr-FR"/>
          </a:p>
        </p:txBody>
      </p:sp>
      <p:sp>
        <p:nvSpPr>
          <p:cNvPr id="4" name="TextBox 4"/>
          <p:cNvSpPr txBox="1"/>
          <p:nvPr/>
        </p:nvSpPr>
        <p:spPr>
          <a:xfrm>
            <a:off x="6060777" y="737599"/>
            <a:ext cx="6166446"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Stratégie de croissance</a:t>
            </a:r>
          </a:p>
        </p:txBody>
      </p:sp>
      <p:sp>
        <p:nvSpPr>
          <p:cNvPr id="5" name="TextBox 5"/>
          <p:cNvSpPr txBox="1"/>
          <p:nvPr/>
        </p:nvSpPr>
        <p:spPr>
          <a:xfrm>
            <a:off x="1028700" y="2045312"/>
            <a:ext cx="16230600" cy="155257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Rubik"/>
              </a:rPr>
              <a:t>Notre stratégie de croissance s'appuie sur l'expansion de nos fonctionnalités, l'augmentation de notre présence sur les marchés internationaux, et l'établissement de partenariats stratégiques avec des influenceurs clés.</a:t>
            </a:r>
          </a:p>
        </p:txBody>
      </p:sp>
      <p:sp>
        <p:nvSpPr>
          <p:cNvPr id="6" name="TextBox 6"/>
          <p:cNvSpPr txBox="1"/>
          <p:nvPr/>
        </p:nvSpPr>
        <p:spPr>
          <a:xfrm>
            <a:off x="7412292" y="5043070"/>
            <a:ext cx="8755895" cy="3194401"/>
          </a:xfrm>
          <a:prstGeom prst="rect">
            <a:avLst/>
          </a:prstGeom>
        </p:spPr>
        <p:txBody>
          <a:bodyPr lIns="0" tIns="0" rIns="0" bIns="0" rtlCol="0" anchor="t">
            <a:spAutoFit/>
          </a:bodyPr>
          <a:lstStyle/>
          <a:p>
            <a:pPr algn="ctr">
              <a:lnSpc>
                <a:spcPts val="4199"/>
              </a:lnSpc>
            </a:pPr>
            <a:r>
              <a:rPr lang="en-US" sz="2999" dirty="0">
                <a:solidFill>
                  <a:srgbClr val="FFFFFF"/>
                </a:solidFill>
                <a:latin typeface="Rubik"/>
              </a:rPr>
              <a:t>Face à la concurrence, on </a:t>
            </a:r>
            <a:r>
              <a:rPr lang="en-US" sz="2999" dirty="0" err="1">
                <a:solidFill>
                  <a:srgbClr val="FFFFFF"/>
                </a:solidFill>
                <a:latin typeface="Rubik"/>
              </a:rPr>
              <a:t>proprosera</a:t>
            </a:r>
            <a:r>
              <a:rPr lang="en-US" sz="2999" dirty="0">
                <a:solidFill>
                  <a:srgbClr val="FFFFFF"/>
                </a:solidFill>
                <a:latin typeface="Rubik"/>
              </a:rPr>
              <a:t> dans un premier temps un prix </a:t>
            </a:r>
            <a:r>
              <a:rPr lang="en-US" sz="2999" dirty="0" err="1">
                <a:solidFill>
                  <a:srgbClr val="FFFFFF"/>
                </a:solidFill>
                <a:latin typeface="Rubik"/>
              </a:rPr>
              <a:t>assez</a:t>
            </a:r>
            <a:r>
              <a:rPr lang="en-US" sz="2999" dirty="0">
                <a:solidFill>
                  <a:srgbClr val="FFFFFF"/>
                </a:solidFill>
                <a:latin typeface="Rubik"/>
              </a:rPr>
              <a:t> </a:t>
            </a:r>
            <a:r>
              <a:rPr lang="en-US" sz="2999" dirty="0" err="1">
                <a:solidFill>
                  <a:srgbClr val="FFFFFF"/>
                </a:solidFill>
                <a:latin typeface="Rubik"/>
              </a:rPr>
              <a:t>faible</a:t>
            </a:r>
            <a:r>
              <a:rPr lang="en-US" sz="2999" dirty="0">
                <a:solidFill>
                  <a:srgbClr val="FFFFFF"/>
                </a:solidFill>
                <a:latin typeface="Rubik"/>
              </a:rPr>
              <a:t> </a:t>
            </a:r>
            <a:r>
              <a:rPr lang="en-US" sz="2999" dirty="0" err="1">
                <a:solidFill>
                  <a:srgbClr val="FFFFFF"/>
                </a:solidFill>
                <a:latin typeface="Rubik"/>
              </a:rPr>
              <a:t>mais</a:t>
            </a:r>
            <a:r>
              <a:rPr lang="en-US" sz="2999" dirty="0">
                <a:solidFill>
                  <a:srgbClr val="FFFFFF"/>
                </a:solidFill>
                <a:latin typeface="Rubik"/>
              </a:rPr>
              <a:t> des services de </a:t>
            </a:r>
            <a:r>
              <a:rPr lang="en-US" sz="2999" dirty="0" err="1">
                <a:solidFill>
                  <a:srgbClr val="FFFFFF"/>
                </a:solidFill>
                <a:latin typeface="Rubik"/>
              </a:rPr>
              <a:t>qualité</a:t>
            </a:r>
            <a:r>
              <a:rPr lang="en-US" sz="2999" dirty="0">
                <a:solidFill>
                  <a:srgbClr val="FFFFFF"/>
                </a:solidFill>
                <a:latin typeface="Rubik"/>
              </a:rPr>
              <a:t>. Ce qui </a:t>
            </a:r>
            <a:r>
              <a:rPr lang="en-US" sz="2999" dirty="0" err="1">
                <a:solidFill>
                  <a:srgbClr val="FFFFFF"/>
                </a:solidFill>
                <a:latin typeface="Rubik"/>
              </a:rPr>
              <a:t>constitura</a:t>
            </a:r>
            <a:r>
              <a:rPr lang="en-US" sz="2999" dirty="0">
                <a:solidFill>
                  <a:srgbClr val="FFFFFF"/>
                </a:solidFill>
                <a:latin typeface="Rubik"/>
              </a:rPr>
              <a:t> </a:t>
            </a:r>
            <a:r>
              <a:rPr lang="en-US" sz="2999" dirty="0" err="1">
                <a:solidFill>
                  <a:srgbClr val="FFFFFF"/>
                </a:solidFill>
                <a:latin typeface="Rubik"/>
              </a:rPr>
              <a:t>notre</a:t>
            </a:r>
            <a:r>
              <a:rPr lang="en-US" sz="2999" dirty="0">
                <a:solidFill>
                  <a:srgbClr val="FFFFFF"/>
                </a:solidFill>
                <a:latin typeface="Rubik"/>
              </a:rPr>
              <a:t> prototype.</a:t>
            </a:r>
          </a:p>
          <a:p>
            <a:pPr algn="ctr">
              <a:lnSpc>
                <a:spcPts val="4199"/>
              </a:lnSpc>
              <a:spcBef>
                <a:spcPct val="0"/>
              </a:spcBef>
            </a:pPr>
            <a:r>
              <a:rPr lang="en-US" sz="2999" dirty="0">
                <a:solidFill>
                  <a:srgbClr val="FFFFFF"/>
                </a:solidFill>
                <a:latin typeface="Rubik"/>
              </a:rPr>
              <a:t>Notre application </a:t>
            </a:r>
            <a:r>
              <a:rPr lang="en-US" sz="2999" dirty="0" err="1">
                <a:solidFill>
                  <a:srgbClr val="FFFFFF"/>
                </a:solidFill>
                <a:latin typeface="Rubik"/>
              </a:rPr>
              <a:t>est</a:t>
            </a:r>
            <a:r>
              <a:rPr lang="en-US" sz="2999" dirty="0">
                <a:solidFill>
                  <a:srgbClr val="FFFFFF"/>
                </a:solidFill>
                <a:latin typeface="Rubik"/>
              </a:rPr>
              <a:t> </a:t>
            </a:r>
            <a:r>
              <a:rPr lang="en-US" sz="2999" dirty="0" err="1">
                <a:solidFill>
                  <a:srgbClr val="FFFFFF"/>
                </a:solidFill>
                <a:latin typeface="Rubik"/>
              </a:rPr>
              <a:t>innovante</a:t>
            </a:r>
            <a:r>
              <a:rPr lang="en-US" sz="2999" dirty="0">
                <a:solidFill>
                  <a:srgbClr val="FFFFFF"/>
                </a:solidFill>
                <a:latin typeface="Rubik"/>
              </a:rPr>
              <a:t> et a </a:t>
            </a:r>
            <a:r>
              <a:rPr lang="en-US" sz="2999" dirty="0" err="1">
                <a:solidFill>
                  <a:srgbClr val="FFFFFF"/>
                </a:solidFill>
                <a:latin typeface="Rubik"/>
              </a:rPr>
              <a:t>donc</a:t>
            </a:r>
            <a:r>
              <a:rPr lang="en-US" sz="2999" dirty="0">
                <a:solidFill>
                  <a:srgbClr val="FFFFFF"/>
                </a:solidFill>
                <a:latin typeface="Rubik"/>
              </a:rPr>
              <a:t> peu de </a:t>
            </a:r>
            <a:r>
              <a:rPr lang="en-US" sz="2999" dirty="0" err="1">
                <a:solidFill>
                  <a:srgbClr val="FFFFFF"/>
                </a:solidFill>
                <a:latin typeface="Rubik"/>
              </a:rPr>
              <a:t>compétiteurs</a:t>
            </a:r>
            <a:r>
              <a:rPr lang="en-US" sz="2999" dirty="0">
                <a:solidFill>
                  <a:srgbClr val="FFFFFF"/>
                </a:solidFill>
                <a:latin typeface="Rubik"/>
              </a:rPr>
              <a:t> sur le </a:t>
            </a:r>
            <a:r>
              <a:rPr lang="en-US" sz="2999" dirty="0" err="1">
                <a:solidFill>
                  <a:srgbClr val="FFFFFF"/>
                </a:solidFill>
                <a:latin typeface="Rubik"/>
              </a:rPr>
              <a:t>marché</a:t>
            </a:r>
            <a:r>
              <a:rPr lang="en-US" sz="2999" dirty="0">
                <a:solidFill>
                  <a:srgbClr val="FFFFFF"/>
                </a:solidFill>
                <a:latin typeface="Rubik"/>
              </a:rPr>
              <a:t>. </a:t>
            </a:r>
          </a:p>
        </p:txBody>
      </p:sp>
      <p:sp>
        <p:nvSpPr>
          <p:cNvPr id="7" name="TextBox 22">
            <a:extLst>
              <a:ext uri="{FF2B5EF4-FFF2-40B4-BE49-F238E27FC236}">
                <a16:creationId xmlns:a16="http://schemas.microsoft.com/office/drawing/2014/main" id="{8C31223C-FB1F-B94B-985D-7DA039E9069D}"/>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8" name="Image 7" descr="Une image contenant logo, Graphique, symbole, Emblème&#10;&#10;Description générée automatiquement">
            <a:extLst>
              <a:ext uri="{FF2B5EF4-FFF2-40B4-BE49-F238E27FC236}">
                <a16:creationId xmlns:a16="http://schemas.microsoft.com/office/drawing/2014/main" id="{DC788184-2722-B245-DDFF-F793F51550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028700" y="5143500"/>
            <a:ext cx="5744241" cy="3133222"/>
          </a:xfrm>
          <a:prstGeom prst="rect">
            <a:avLst/>
          </a:prstGeom>
        </p:spPr>
      </p:pic>
      <p:sp>
        <p:nvSpPr>
          <p:cNvPr id="4" name="TextBox 4"/>
          <p:cNvSpPr txBox="1"/>
          <p:nvPr/>
        </p:nvSpPr>
        <p:spPr>
          <a:xfrm>
            <a:off x="6060777" y="737599"/>
            <a:ext cx="6166446"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Stratégie de croissance</a:t>
            </a:r>
          </a:p>
        </p:txBody>
      </p:sp>
      <p:sp>
        <p:nvSpPr>
          <p:cNvPr id="5" name="TextBox 5"/>
          <p:cNvSpPr txBox="1"/>
          <p:nvPr/>
        </p:nvSpPr>
        <p:spPr>
          <a:xfrm>
            <a:off x="1028700" y="2045312"/>
            <a:ext cx="16230600" cy="155257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Rubik"/>
              </a:rPr>
              <a:t>Notre stratégie de croissance s'appuie sur l'expansion de nos fonctionnalités, l'augmentation de notre présence sur les marchés internationaux, et l'établissement de partenariats stratégiques avec des influenceurs clés.</a:t>
            </a:r>
          </a:p>
        </p:txBody>
      </p:sp>
      <p:sp>
        <p:nvSpPr>
          <p:cNvPr id="6" name="TextBox 6"/>
          <p:cNvSpPr txBox="1"/>
          <p:nvPr/>
        </p:nvSpPr>
        <p:spPr>
          <a:xfrm>
            <a:off x="7066298" y="4781133"/>
            <a:ext cx="10193002" cy="364807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Rubik"/>
              </a:rPr>
              <a:t>Par la suite grâce à notre suivi, nous proposerons des services premium avec des statistiques plus complètes par exemple l’utilisation d'algorithmes avancés permettant à YouStats de fournir des conseils personnalisés aux créateurs de contenu, renforçant ainsi sa proposition. Les services évoluront selon les demandes et retours sur l’application. </a:t>
            </a:r>
          </a:p>
        </p:txBody>
      </p:sp>
      <p:sp>
        <p:nvSpPr>
          <p:cNvPr id="7" name="TextBox 22">
            <a:extLst>
              <a:ext uri="{FF2B5EF4-FFF2-40B4-BE49-F238E27FC236}">
                <a16:creationId xmlns:a16="http://schemas.microsoft.com/office/drawing/2014/main" id="{455CC090-933F-3886-63B8-9D5249D28A6C}"/>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8" name="Image 7" descr="Une image contenant logo, Graphique, symbole, Emblème&#10;&#10;Description générée automatiquement">
            <a:extLst>
              <a:ext uri="{FF2B5EF4-FFF2-40B4-BE49-F238E27FC236}">
                <a16:creationId xmlns:a16="http://schemas.microsoft.com/office/drawing/2014/main" id="{E894CB4A-469C-85AB-AAD5-658C927AF1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1028700" y="4196260"/>
            <a:ext cx="5512476" cy="5062040"/>
          </a:xfrm>
          <a:custGeom>
            <a:avLst/>
            <a:gdLst/>
            <a:ahLst/>
            <a:cxnLst/>
            <a:rect l="l" t="t" r="r" b="b"/>
            <a:pathLst>
              <a:path w="5512476" h="5062040">
                <a:moveTo>
                  <a:pt x="0" y="0"/>
                </a:moveTo>
                <a:lnTo>
                  <a:pt x="5512476" y="0"/>
                </a:lnTo>
                <a:lnTo>
                  <a:pt x="5512476" y="5062040"/>
                </a:lnTo>
                <a:lnTo>
                  <a:pt x="0" y="5062040"/>
                </a:lnTo>
                <a:lnTo>
                  <a:pt x="0" y="0"/>
                </a:lnTo>
                <a:close/>
              </a:path>
            </a:pathLst>
          </a:custGeom>
          <a:blipFill>
            <a:blip r:embed="rId2"/>
            <a:stretch>
              <a:fillRect/>
            </a:stretch>
          </a:blipFill>
        </p:spPr>
        <p:txBody>
          <a:bodyPr/>
          <a:lstStyle/>
          <a:p>
            <a:endParaRPr lang="fr-FR"/>
          </a:p>
        </p:txBody>
      </p:sp>
      <p:sp>
        <p:nvSpPr>
          <p:cNvPr id="4" name="TextBox 4"/>
          <p:cNvSpPr txBox="1"/>
          <p:nvPr/>
        </p:nvSpPr>
        <p:spPr>
          <a:xfrm>
            <a:off x="6060777" y="737599"/>
            <a:ext cx="6166446"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Stratégie de croissance</a:t>
            </a:r>
          </a:p>
        </p:txBody>
      </p:sp>
      <p:sp>
        <p:nvSpPr>
          <p:cNvPr id="5" name="TextBox 5"/>
          <p:cNvSpPr txBox="1"/>
          <p:nvPr/>
        </p:nvSpPr>
        <p:spPr>
          <a:xfrm>
            <a:off x="1028700" y="2045312"/>
            <a:ext cx="16230600" cy="155257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Rubik"/>
              </a:rPr>
              <a:t>Notre stratégie de croissance s'appuie sur l'expansion de nos fonctionnalités, l'augmentation de notre présence sur les marchés internationaux, et l'établissement de partenariats stratégiques avec des influenceurs clés.</a:t>
            </a:r>
          </a:p>
        </p:txBody>
      </p:sp>
      <p:sp>
        <p:nvSpPr>
          <p:cNvPr id="6" name="TextBox 6"/>
          <p:cNvSpPr txBox="1"/>
          <p:nvPr/>
        </p:nvSpPr>
        <p:spPr>
          <a:xfrm>
            <a:off x="7849275" y="5398542"/>
            <a:ext cx="8755895" cy="260032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Rubik"/>
              </a:rPr>
              <a:t>À l'avenir, nous élargirons notre gamme de services à d'autres plateformes que YouTube, telles que TikTok, Instagram, et bien d'autres encore. De plus, nous envisageons d'étendre notre présence à d'autres pays.</a:t>
            </a:r>
          </a:p>
        </p:txBody>
      </p:sp>
      <p:sp>
        <p:nvSpPr>
          <p:cNvPr id="7" name="TextBox 22">
            <a:extLst>
              <a:ext uri="{FF2B5EF4-FFF2-40B4-BE49-F238E27FC236}">
                <a16:creationId xmlns:a16="http://schemas.microsoft.com/office/drawing/2014/main" id="{B0C53EF1-708C-DDFA-F348-B4A0BA365604}"/>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8" name="Image 7" descr="Une image contenant logo, Graphique, symbole, Emblème&#10;&#10;Description générée automatiquement">
            <a:extLst>
              <a:ext uri="{FF2B5EF4-FFF2-40B4-BE49-F238E27FC236}">
                <a16:creationId xmlns:a16="http://schemas.microsoft.com/office/drawing/2014/main" id="{A4AE222A-9EF8-FFBB-B7F9-5BB8310720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4833437" y="924715"/>
            <a:ext cx="8621125" cy="644525"/>
          </a:xfrm>
          <a:prstGeom prst="rect">
            <a:avLst/>
          </a:prstGeom>
        </p:spPr>
        <p:txBody>
          <a:bodyPr lIns="0" tIns="0" rIns="0" bIns="0" rtlCol="0" anchor="t">
            <a:spAutoFit/>
          </a:bodyPr>
          <a:lstStyle/>
          <a:p>
            <a:pPr marL="0" lvl="0" indent="0" algn="ctr">
              <a:lnSpc>
                <a:spcPts val="5199"/>
              </a:lnSpc>
            </a:pPr>
            <a:r>
              <a:rPr lang="en-US" sz="3999" u="none">
                <a:solidFill>
                  <a:srgbClr val="FFFFFF"/>
                </a:solidFill>
                <a:latin typeface="Nourd Bold"/>
              </a:rPr>
              <a:t>Plan stratégique</a:t>
            </a:r>
          </a:p>
        </p:txBody>
      </p:sp>
      <p:graphicFrame>
        <p:nvGraphicFramePr>
          <p:cNvPr id="4" name="Table 4"/>
          <p:cNvGraphicFramePr>
            <a:graphicFrameLocks noGrp="1"/>
          </p:cNvGraphicFramePr>
          <p:nvPr/>
        </p:nvGraphicFramePr>
        <p:xfrm>
          <a:off x="2204935" y="2747820"/>
          <a:ext cx="13878130" cy="6009489"/>
        </p:xfrm>
        <a:graphic>
          <a:graphicData uri="http://schemas.openxmlformats.org/drawingml/2006/table">
            <a:tbl>
              <a:tblPr/>
              <a:tblGrid>
                <a:gridCol w="3956868">
                  <a:extLst>
                    <a:ext uri="{9D8B030D-6E8A-4147-A177-3AD203B41FA5}">
                      <a16:colId xmlns:a16="http://schemas.microsoft.com/office/drawing/2014/main" val="20000"/>
                    </a:ext>
                  </a:extLst>
                </a:gridCol>
                <a:gridCol w="1991019">
                  <a:extLst>
                    <a:ext uri="{9D8B030D-6E8A-4147-A177-3AD203B41FA5}">
                      <a16:colId xmlns:a16="http://schemas.microsoft.com/office/drawing/2014/main" val="20001"/>
                    </a:ext>
                  </a:extLst>
                </a:gridCol>
                <a:gridCol w="1863805">
                  <a:extLst>
                    <a:ext uri="{9D8B030D-6E8A-4147-A177-3AD203B41FA5}">
                      <a16:colId xmlns:a16="http://schemas.microsoft.com/office/drawing/2014/main" val="20002"/>
                    </a:ext>
                  </a:extLst>
                </a:gridCol>
                <a:gridCol w="2019518">
                  <a:extLst>
                    <a:ext uri="{9D8B030D-6E8A-4147-A177-3AD203B41FA5}">
                      <a16:colId xmlns:a16="http://schemas.microsoft.com/office/drawing/2014/main" val="20003"/>
                    </a:ext>
                  </a:extLst>
                </a:gridCol>
                <a:gridCol w="2080570">
                  <a:extLst>
                    <a:ext uri="{9D8B030D-6E8A-4147-A177-3AD203B41FA5}">
                      <a16:colId xmlns:a16="http://schemas.microsoft.com/office/drawing/2014/main" val="20004"/>
                    </a:ext>
                  </a:extLst>
                </a:gridCol>
                <a:gridCol w="1966350">
                  <a:extLst>
                    <a:ext uri="{9D8B030D-6E8A-4147-A177-3AD203B41FA5}">
                      <a16:colId xmlns:a16="http://schemas.microsoft.com/office/drawing/2014/main" val="20005"/>
                    </a:ext>
                  </a:extLst>
                </a:gridCol>
              </a:tblGrid>
              <a:tr h="667721">
                <a:tc>
                  <a:txBody>
                    <a:bodyPr/>
                    <a:lstStyle/>
                    <a:p>
                      <a:pPr algn="l">
                        <a:lnSpc>
                          <a:spcPts val="2239"/>
                        </a:lnSpc>
                        <a:defRPr/>
                      </a:pPr>
                      <a:r>
                        <a:rPr lang="en-US" sz="1599">
                          <a:solidFill>
                            <a:srgbClr val="FFFFFF"/>
                          </a:solidFill>
                          <a:latin typeface="Rubik Semi-Bold"/>
                        </a:rPr>
                        <a:t>Tâches</a:t>
                      </a:r>
                      <a:endParaRPr lang="en-US" sz="1100"/>
                    </a:p>
                  </a:txBody>
                  <a:tcPr marL="185953" marR="185953" marT="185953" marB="185953" anchor="ctr">
                    <a:lnL w="8739"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8739"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CE1312"/>
                    </a:solidFill>
                  </a:tcPr>
                </a:tc>
                <a:tc>
                  <a:txBody>
                    <a:bodyPr/>
                    <a:lstStyle/>
                    <a:p>
                      <a:pPr algn="ctr">
                        <a:lnSpc>
                          <a:spcPts val="2239"/>
                        </a:lnSpc>
                        <a:defRPr/>
                      </a:pPr>
                      <a:r>
                        <a:rPr lang="en-US" sz="1599">
                          <a:solidFill>
                            <a:srgbClr val="FFFFFF"/>
                          </a:solidFill>
                          <a:latin typeface="Rubik Semi-Bold"/>
                        </a:rPr>
                        <a:t>Mois 1</a:t>
                      </a: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8739"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CE1312"/>
                    </a:solidFill>
                  </a:tcPr>
                </a:tc>
                <a:tc>
                  <a:txBody>
                    <a:bodyPr/>
                    <a:lstStyle/>
                    <a:p>
                      <a:pPr algn="ctr">
                        <a:lnSpc>
                          <a:spcPts val="2239"/>
                        </a:lnSpc>
                        <a:defRPr/>
                      </a:pPr>
                      <a:r>
                        <a:rPr lang="en-US" sz="1599">
                          <a:solidFill>
                            <a:srgbClr val="FFFFFF"/>
                          </a:solidFill>
                          <a:latin typeface="Rubik Semi-Bold"/>
                        </a:rPr>
                        <a:t>Mois 2</a:t>
                      </a: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8739"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CE1312"/>
                    </a:solidFill>
                  </a:tcPr>
                </a:tc>
                <a:tc>
                  <a:txBody>
                    <a:bodyPr/>
                    <a:lstStyle/>
                    <a:p>
                      <a:pPr algn="ctr">
                        <a:lnSpc>
                          <a:spcPts val="2239"/>
                        </a:lnSpc>
                        <a:defRPr/>
                      </a:pPr>
                      <a:r>
                        <a:rPr lang="en-US" sz="1599">
                          <a:solidFill>
                            <a:srgbClr val="FFFFFF"/>
                          </a:solidFill>
                          <a:latin typeface="Rubik Semi-Bold"/>
                        </a:rPr>
                        <a:t>Mois 3</a:t>
                      </a: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8739"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CE1312"/>
                    </a:solidFill>
                  </a:tcPr>
                </a:tc>
                <a:tc>
                  <a:txBody>
                    <a:bodyPr/>
                    <a:lstStyle/>
                    <a:p>
                      <a:pPr algn="ctr">
                        <a:lnSpc>
                          <a:spcPts val="2239"/>
                        </a:lnSpc>
                        <a:defRPr/>
                      </a:pPr>
                      <a:r>
                        <a:rPr lang="en-US" sz="1599">
                          <a:solidFill>
                            <a:srgbClr val="FFFFFF"/>
                          </a:solidFill>
                          <a:latin typeface="Rubik Semi-Bold"/>
                        </a:rPr>
                        <a:t>Mois 4</a:t>
                      </a: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8739"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CE1312"/>
                    </a:solidFill>
                  </a:tcPr>
                </a:tc>
                <a:tc>
                  <a:txBody>
                    <a:bodyPr/>
                    <a:lstStyle/>
                    <a:p>
                      <a:pPr algn="ctr">
                        <a:lnSpc>
                          <a:spcPts val="2239"/>
                        </a:lnSpc>
                        <a:defRPr/>
                      </a:pPr>
                      <a:r>
                        <a:rPr lang="en-US" sz="1599">
                          <a:solidFill>
                            <a:srgbClr val="FFFFFF"/>
                          </a:solidFill>
                          <a:latin typeface="Rubik Semi-Bold"/>
                        </a:rPr>
                        <a:t>Mois 5</a:t>
                      </a:r>
                      <a:endParaRPr lang="en-US" sz="1100"/>
                    </a:p>
                  </a:txBody>
                  <a:tcPr marL="185953" marR="185953" marT="185953" marB="185953" anchor="ctr">
                    <a:lnL w="5026" cap="flat" cmpd="sng" algn="ctr">
                      <a:solidFill>
                        <a:srgbClr val="FFFFFF"/>
                      </a:solidFill>
                      <a:prstDash val="solid"/>
                      <a:round/>
                      <a:headEnd type="none" w="med" len="med"/>
                      <a:tailEnd type="none" w="med" len="med"/>
                    </a:lnL>
                    <a:lnR w="8739" cap="flat" cmpd="sng" algn="ctr">
                      <a:solidFill>
                        <a:srgbClr val="FFFFFF"/>
                      </a:solidFill>
                      <a:prstDash val="solid"/>
                      <a:round/>
                      <a:headEnd type="none" w="med" len="med"/>
                      <a:tailEnd type="none" w="med" len="med"/>
                    </a:lnR>
                    <a:lnT w="8739"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CE1312"/>
                    </a:solidFill>
                  </a:tcPr>
                </a:tc>
                <a:extLst>
                  <a:ext uri="{0D108BD9-81ED-4DB2-BD59-A6C34878D82A}">
                    <a16:rowId xmlns:a16="http://schemas.microsoft.com/office/drawing/2014/main" val="10000"/>
                  </a:ext>
                </a:extLst>
              </a:tr>
              <a:tr h="667721">
                <a:tc>
                  <a:txBody>
                    <a:bodyPr/>
                    <a:lstStyle/>
                    <a:p>
                      <a:pPr algn="l">
                        <a:lnSpc>
                          <a:spcPts val="2239"/>
                        </a:lnSpc>
                        <a:defRPr/>
                      </a:pPr>
                      <a:r>
                        <a:rPr lang="en-US" sz="1599">
                          <a:solidFill>
                            <a:srgbClr val="FFFFFF"/>
                          </a:solidFill>
                          <a:latin typeface="Rubik"/>
                        </a:rPr>
                        <a:t>Planification</a:t>
                      </a:r>
                      <a:endParaRPr lang="en-US" sz="1100"/>
                    </a:p>
                  </a:txBody>
                  <a:tcPr marL="185953" marR="185953" marT="185953" marB="185953" anchor="ctr">
                    <a:lnL w="8739"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8739"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extLst>
                  <a:ext uri="{0D108BD9-81ED-4DB2-BD59-A6C34878D82A}">
                    <a16:rowId xmlns:a16="http://schemas.microsoft.com/office/drawing/2014/main" val="10001"/>
                  </a:ext>
                </a:extLst>
              </a:tr>
              <a:tr h="667721">
                <a:tc>
                  <a:txBody>
                    <a:bodyPr/>
                    <a:lstStyle/>
                    <a:p>
                      <a:pPr algn="l">
                        <a:lnSpc>
                          <a:spcPts val="2239"/>
                        </a:lnSpc>
                        <a:defRPr/>
                      </a:pPr>
                      <a:r>
                        <a:rPr lang="en-US" sz="1599">
                          <a:solidFill>
                            <a:srgbClr val="FFFFFF"/>
                          </a:solidFill>
                          <a:latin typeface="Rubik"/>
                        </a:rPr>
                        <a:t>Recherche</a:t>
                      </a:r>
                      <a:endParaRPr lang="en-US" sz="1100"/>
                    </a:p>
                  </a:txBody>
                  <a:tcPr marL="185953" marR="185953" marT="185953" marB="185953" anchor="ctr">
                    <a:lnL w="8739"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8739"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extLst>
                  <a:ext uri="{0D108BD9-81ED-4DB2-BD59-A6C34878D82A}">
                    <a16:rowId xmlns:a16="http://schemas.microsoft.com/office/drawing/2014/main" val="10002"/>
                  </a:ext>
                </a:extLst>
              </a:tr>
              <a:tr h="667721">
                <a:tc>
                  <a:txBody>
                    <a:bodyPr/>
                    <a:lstStyle/>
                    <a:p>
                      <a:pPr algn="l">
                        <a:lnSpc>
                          <a:spcPts val="2239"/>
                        </a:lnSpc>
                        <a:defRPr/>
                      </a:pPr>
                      <a:r>
                        <a:rPr lang="en-US" sz="1599">
                          <a:solidFill>
                            <a:srgbClr val="FFFFFF"/>
                          </a:solidFill>
                          <a:latin typeface="Rubik"/>
                        </a:rPr>
                        <a:t>Production de prototypes</a:t>
                      </a:r>
                      <a:endParaRPr lang="en-US" sz="1100"/>
                    </a:p>
                  </a:txBody>
                  <a:tcPr marL="185953" marR="185953" marT="185953" marB="185953" anchor="ctr">
                    <a:lnL w="8739"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8739"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extLst>
                  <a:ext uri="{0D108BD9-81ED-4DB2-BD59-A6C34878D82A}">
                    <a16:rowId xmlns:a16="http://schemas.microsoft.com/office/drawing/2014/main" val="10003"/>
                  </a:ext>
                </a:extLst>
              </a:tr>
              <a:tr h="667721">
                <a:tc>
                  <a:txBody>
                    <a:bodyPr/>
                    <a:lstStyle/>
                    <a:p>
                      <a:pPr algn="l">
                        <a:lnSpc>
                          <a:spcPts val="2239"/>
                        </a:lnSpc>
                        <a:defRPr/>
                      </a:pPr>
                      <a:r>
                        <a:rPr lang="en-US" sz="1599">
                          <a:solidFill>
                            <a:srgbClr val="FFFFFF"/>
                          </a:solidFill>
                          <a:latin typeface="Rubik"/>
                        </a:rPr>
                        <a:t>Test</a:t>
                      </a:r>
                      <a:endParaRPr lang="en-US" sz="1100"/>
                    </a:p>
                  </a:txBody>
                  <a:tcPr marL="185953" marR="185953" marT="185953" marB="185953" anchor="ctr">
                    <a:lnL w="8739"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8739"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extLst>
                  <a:ext uri="{0D108BD9-81ED-4DB2-BD59-A6C34878D82A}">
                    <a16:rowId xmlns:a16="http://schemas.microsoft.com/office/drawing/2014/main" val="10004"/>
                  </a:ext>
                </a:extLst>
              </a:tr>
              <a:tr h="667721">
                <a:tc>
                  <a:txBody>
                    <a:bodyPr/>
                    <a:lstStyle/>
                    <a:p>
                      <a:pPr algn="l">
                        <a:lnSpc>
                          <a:spcPts val="2239"/>
                        </a:lnSpc>
                        <a:defRPr/>
                      </a:pPr>
                      <a:r>
                        <a:rPr lang="en-US" sz="1599">
                          <a:solidFill>
                            <a:srgbClr val="FFFFFF"/>
                          </a:solidFill>
                          <a:latin typeface="Rubik"/>
                        </a:rPr>
                        <a:t>Assurance de la qualité</a:t>
                      </a:r>
                      <a:endParaRPr lang="en-US" sz="1100"/>
                    </a:p>
                  </a:txBody>
                  <a:tcPr marL="185953" marR="185953" marT="185953" marB="185953" anchor="ctr">
                    <a:lnL w="8739"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8739"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extLst>
                  <a:ext uri="{0D108BD9-81ED-4DB2-BD59-A6C34878D82A}">
                    <a16:rowId xmlns:a16="http://schemas.microsoft.com/office/drawing/2014/main" val="10005"/>
                  </a:ext>
                </a:extLst>
              </a:tr>
              <a:tr h="667721">
                <a:tc>
                  <a:txBody>
                    <a:bodyPr/>
                    <a:lstStyle/>
                    <a:p>
                      <a:pPr algn="l">
                        <a:lnSpc>
                          <a:spcPts val="2239"/>
                        </a:lnSpc>
                        <a:defRPr/>
                      </a:pPr>
                      <a:r>
                        <a:rPr lang="en-US" sz="1599">
                          <a:solidFill>
                            <a:srgbClr val="FFFFFF"/>
                          </a:solidFill>
                          <a:latin typeface="Rubik"/>
                        </a:rPr>
                        <a:t>Implémentation</a:t>
                      </a:r>
                      <a:endParaRPr lang="en-US" sz="1100"/>
                    </a:p>
                  </a:txBody>
                  <a:tcPr marL="185953" marR="185953" marT="185953" marB="185953" anchor="ctr">
                    <a:lnL w="8739"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8739"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extLst>
                  <a:ext uri="{0D108BD9-81ED-4DB2-BD59-A6C34878D82A}">
                    <a16:rowId xmlns:a16="http://schemas.microsoft.com/office/drawing/2014/main" val="10006"/>
                  </a:ext>
                </a:extLst>
              </a:tr>
              <a:tr h="667721">
                <a:tc>
                  <a:txBody>
                    <a:bodyPr/>
                    <a:lstStyle/>
                    <a:p>
                      <a:pPr algn="l">
                        <a:lnSpc>
                          <a:spcPts val="2239"/>
                        </a:lnSpc>
                        <a:defRPr/>
                      </a:pPr>
                      <a:r>
                        <a:rPr lang="en-US" sz="1599">
                          <a:solidFill>
                            <a:srgbClr val="FFFFFF"/>
                          </a:solidFill>
                          <a:latin typeface="Rubik"/>
                        </a:rPr>
                        <a:t>Suivi</a:t>
                      </a:r>
                      <a:endParaRPr lang="en-US" sz="1100"/>
                    </a:p>
                  </a:txBody>
                  <a:tcPr marL="185953" marR="185953" marT="185953" marB="185953" anchor="ctr">
                    <a:lnL w="8739"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8739"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5026" cap="flat" cmpd="sng" algn="ctr">
                      <a:solidFill>
                        <a:srgbClr val="FFFFFF"/>
                      </a:solidFill>
                      <a:prstDash val="solid"/>
                      <a:round/>
                      <a:headEnd type="none" w="med" len="med"/>
                      <a:tailEnd type="none" w="med" len="med"/>
                    </a:lnB>
                    <a:solidFill>
                      <a:srgbClr val="100F0D"/>
                    </a:solidFill>
                  </a:tcPr>
                </a:tc>
                <a:extLst>
                  <a:ext uri="{0D108BD9-81ED-4DB2-BD59-A6C34878D82A}">
                    <a16:rowId xmlns:a16="http://schemas.microsoft.com/office/drawing/2014/main" val="10007"/>
                  </a:ext>
                </a:extLst>
              </a:tr>
              <a:tr h="667721">
                <a:tc>
                  <a:txBody>
                    <a:bodyPr/>
                    <a:lstStyle/>
                    <a:p>
                      <a:pPr algn="l">
                        <a:lnSpc>
                          <a:spcPts val="2239"/>
                        </a:lnSpc>
                        <a:defRPr/>
                      </a:pPr>
                      <a:r>
                        <a:rPr lang="en-US" sz="1599">
                          <a:solidFill>
                            <a:srgbClr val="FFFFFF"/>
                          </a:solidFill>
                          <a:latin typeface="Rubik"/>
                        </a:rPr>
                        <a:t>Documentation</a:t>
                      </a:r>
                      <a:endParaRPr lang="en-US" sz="1100"/>
                    </a:p>
                  </a:txBody>
                  <a:tcPr marL="185953" marR="185953" marT="185953" marB="185953" anchor="ctr">
                    <a:lnL w="8739"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8739"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8739"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8739"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8739"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a:p>
                  </a:txBody>
                  <a:tcPr marL="185953" marR="185953" marT="185953" marB="185953" anchor="ctr">
                    <a:lnL w="5026" cap="flat" cmpd="sng" algn="ctr">
                      <a:solidFill>
                        <a:srgbClr val="FFFFFF"/>
                      </a:solidFill>
                      <a:prstDash val="solid"/>
                      <a:round/>
                      <a:headEnd type="none" w="med" len="med"/>
                      <a:tailEnd type="none" w="med" len="med"/>
                    </a:lnL>
                    <a:lnR w="5026"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8739" cap="flat" cmpd="sng" algn="ctr">
                      <a:solidFill>
                        <a:srgbClr val="FFFFFF"/>
                      </a:solidFill>
                      <a:prstDash val="solid"/>
                      <a:round/>
                      <a:headEnd type="none" w="med" len="med"/>
                      <a:tailEnd type="none" w="med" len="med"/>
                    </a:lnB>
                    <a:solidFill>
                      <a:srgbClr val="100F0D"/>
                    </a:solidFill>
                  </a:tcPr>
                </a:tc>
                <a:tc>
                  <a:txBody>
                    <a:bodyPr/>
                    <a:lstStyle/>
                    <a:p>
                      <a:pPr algn="ctr">
                        <a:lnSpc>
                          <a:spcPts val="2239"/>
                        </a:lnSpc>
                        <a:defRPr/>
                      </a:pPr>
                      <a:endParaRPr lang="en-US" sz="1100" dirty="0"/>
                    </a:p>
                  </a:txBody>
                  <a:tcPr marL="185953" marR="185953" marT="185953" marB="185953" anchor="ctr">
                    <a:lnL w="5026" cap="flat" cmpd="sng" algn="ctr">
                      <a:solidFill>
                        <a:srgbClr val="FFFFFF"/>
                      </a:solidFill>
                      <a:prstDash val="solid"/>
                      <a:round/>
                      <a:headEnd type="none" w="med" len="med"/>
                      <a:tailEnd type="none" w="med" len="med"/>
                    </a:lnL>
                    <a:lnR w="8739" cap="flat" cmpd="sng" algn="ctr">
                      <a:solidFill>
                        <a:srgbClr val="FFFFFF"/>
                      </a:solidFill>
                      <a:prstDash val="solid"/>
                      <a:round/>
                      <a:headEnd type="none" w="med" len="med"/>
                      <a:tailEnd type="none" w="med" len="med"/>
                    </a:lnR>
                    <a:lnT w="5026" cap="flat" cmpd="sng" algn="ctr">
                      <a:solidFill>
                        <a:srgbClr val="FFFFFF"/>
                      </a:solidFill>
                      <a:prstDash val="solid"/>
                      <a:round/>
                      <a:headEnd type="none" w="med" len="med"/>
                      <a:tailEnd type="none" w="med" len="med"/>
                    </a:lnT>
                    <a:lnB w="8739" cap="flat" cmpd="sng" algn="ctr">
                      <a:solidFill>
                        <a:srgbClr val="FFFFFF"/>
                      </a:solidFill>
                      <a:prstDash val="solid"/>
                      <a:round/>
                      <a:headEnd type="none" w="med" len="med"/>
                      <a:tailEnd type="none" w="med" len="med"/>
                    </a:lnB>
                    <a:solidFill>
                      <a:srgbClr val="100F0D"/>
                    </a:solidFill>
                  </a:tcPr>
                </a:tc>
                <a:extLst>
                  <a:ext uri="{0D108BD9-81ED-4DB2-BD59-A6C34878D82A}">
                    <a16:rowId xmlns:a16="http://schemas.microsoft.com/office/drawing/2014/main" val="10008"/>
                  </a:ext>
                </a:extLst>
              </a:tr>
            </a:tbl>
          </a:graphicData>
        </a:graphic>
      </p:graphicFrame>
      <p:grpSp>
        <p:nvGrpSpPr>
          <p:cNvPr id="5" name="Group 5"/>
          <p:cNvGrpSpPr/>
          <p:nvPr/>
        </p:nvGrpSpPr>
        <p:grpSpPr>
          <a:xfrm>
            <a:off x="6194208" y="3483783"/>
            <a:ext cx="919246" cy="651434"/>
            <a:chOff x="0" y="0"/>
            <a:chExt cx="806450" cy="571500"/>
          </a:xfrm>
        </p:grpSpPr>
        <p:sp>
          <p:nvSpPr>
            <p:cNvPr id="6" name="Freeform 6"/>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txBody>
            <a:bodyPr/>
            <a:lstStyle/>
            <a:p>
              <a:endParaRPr lang="fr-FR"/>
            </a:p>
          </p:txBody>
        </p:sp>
      </p:grpSp>
      <p:grpSp>
        <p:nvGrpSpPr>
          <p:cNvPr id="7" name="Group 7"/>
          <p:cNvGrpSpPr/>
          <p:nvPr/>
        </p:nvGrpSpPr>
        <p:grpSpPr>
          <a:xfrm>
            <a:off x="6851554" y="4112760"/>
            <a:ext cx="2232423" cy="664832"/>
            <a:chOff x="0" y="0"/>
            <a:chExt cx="1919026" cy="571500"/>
          </a:xfrm>
        </p:grpSpPr>
        <p:sp>
          <p:nvSpPr>
            <p:cNvPr id="8" name="Freeform 8"/>
            <p:cNvSpPr/>
            <p:nvPr/>
          </p:nvSpPr>
          <p:spPr>
            <a:xfrm>
              <a:off x="0" y="255270"/>
              <a:ext cx="1919026" cy="69850"/>
            </a:xfrm>
            <a:custGeom>
              <a:avLst/>
              <a:gdLst/>
              <a:ahLst/>
              <a:cxnLst/>
              <a:rect l="l" t="t" r="r" b="b"/>
              <a:pathLst>
                <a:path w="1919026" h="69850">
                  <a:moveTo>
                    <a:pt x="1628197" y="0"/>
                  </a:moveTo>
                  <a:lnTo>
                    <a:pt x="0" y="0"/>
                  </a:lnTo>
                  <a:lnTo>
                    <a:pt x="0" y="69850"/>
                  </a:lnTo>
                  <a:lnTo>
                    <a:pt x="1919026" y="69850"/>
                  </a:lnTo>
                  <a:lnTo>
                    <a:pt x="1919026" y="0"/>
                  </a:lnTo>
                  <a:close/>
                </a:path>
              </a:pathLst>
            </a:custGeom>
            <a:solidFill>
              <a:srgbClr val="FFFFFF"/>
            </a:solidFill>
          </p:spPr>
          <p:txBody>
            <a:bodyPr/>
            <a:lstStyle/>
            <a:p>
              <a:endParaRPr lang="fr-FR"/>
            </a:p>
          </p:txBody>
        </p:sp>
      </p:grpSp>
      <p:grpSp>
        <p:nvGrpSpPr>
          <p:cNvPr id="9" name="Group 9"/>
          <p:cNvGrpSpPr/>
          <p:nvPr/>
        </p:nvGrpSpPr>
        <p:grpSpPr>
          <a:xfrm>
            <a:off x="9064927" y="4755136"/>
            <a:ext cx="955984" cy="677469"/>
            <a:chOff x="0" y="0"/>
            <a:chExt cx="806450" cy="571500"/>
          </a:xfrm>
        </p:grpSpPr>
        <p:sp>
          <p:nvSpPr>
            <p:cNvPr id="10" name="Freeform 10"/>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txBody>
            <a:bodyPr/>
            <a:lstStyle/>
            <a:p>
              <a:endParaRPr lang="fr-FR"/>
            </a:p>
          </p:txBody>
        </p:sp>
      </p:grpSp>
      <p:grpSp>
        <p:nvGrpSpPr>
          <p:cNvPr id="11" name="Group 11"/>
          <p:cNvGrpSpPr/>
          <p:nvPr/>
        </p:nvGrpSpPr>
        <p:grpSpPr>
          <a:xfrm>
            <a:off x="10020911" y="5410148"/>
            <a:ext cx="1066001" cy="654319"/>
            <a:chOff x="0" y="0"/>
            <a:chExt cx="931074" cy="571500"/>
          </a:xfrm>
        </p:grpSpPr>
        <p:sp>
          <p:nvSpPr>
            <p:cNvPr id="12" name="Freeform 12"/>
            <p:cNvSpPr/>
            <p:nvPr/>
          </p:nvSpPr>
          <p:spPr>
            <a:xfrm>
              <a:off x="0" y="255270"/>
              <a:ext cx="931074" cy="69850"/>
            </a:xfrm>
            <a:custGeom>
              <a:avLst/>
              <a:gdLst/>
              <a:ahLst/>
              <a:cxnLst/>
              <a:rect l="l" t="t" r="r" b="b"/>
              <a:pathLst>
                <a:path w="931074" h="69850">
                  <a:moveTo>
                    <a:pt x="640244" y="0"/>
                  </a:moveTo>
                  <a:lnTo>
                    <a:pt x="0" y="0"/>
                  </a:lnTo>
                  <a:lnTo>
                    <a:pt x="0" y="69850"/>
                  </a:lnTo>
                  <a:lnTo>
                    <a:pt x="931074" y="69850"/>
                  </a:lnTo>
                  <a:lnTo>
                    <a:pt x="931074" y="0"/>
                  </a:lnTo>
                  <a:close/>
                </a:path>
              </a:pathLst>
            </a:custGeom>
            <a:solidFill>
              <a:srgbClr val="FFFFFF"/>
            </a:solidFill>
          </p:spPr>
          <p:txBody>
            <a:bodyPr/>
            <a:lstStyle/>
            <a:p>
              <a:endParaRPr lang="fr-FR"/>
            </a:p>
          </p:txBody>
        </p:sp>
      </p:grpSp>
      <p:grpSp>
        <p:nvGrpSpPr>
          <p:cNvPr id="13" name="Group 13"/>
          <p:cNvGrpSpPr/>
          <p:nvPr/>
        </p:nvGrpSpPr>
        <p:grpSpPr>
          <a:xfrm>
            <a:off x="10716459" y="6042010"/>
            <a:ext cx="1800645" cy="714201"/>
            <a:chOff x="0" y="0"/>
            <a:chExt cx="1440866" cy="571500"/>
          </a:xfrm>
        </p:grpSpPr>
        <p:sp>
          <p:nvSpPr>
            <p:cNvPr id="14" name="Freeform 14"/>
            <p:cNvSpPr/>
            <p:nvPr/>
          </p:nvSpPr>
          <p:spPr>
            <a:xfrm>
              <a:off x="0" y="255270"/>
              <a:ext cx="1440866" cy="69850"/>
            </a:xfrm>
            <a:custGeom>
              <a:avLst/>
              <a:gdLst/>
              <a:ahLst/>
              <a:cxnLst/>
              <a:rect l="l" t="t" r="r" b="b"/>
              <a:pathLst>
                <a:path w="1440866" h="69850">
                  <a:moveTo>
                    <a:pt x="1150036" y="0"/>
                  </a:moveTo>
                  <a:lnTo>
                    <a:pt x="0" y="0"/>
                  </a:lnTo>
                  <a:lnTo>
                    <a:pt x="0" y="69850"/>
                  </a:lnTo>
                  <a:lnTo>
                    <a:pt x="1440866" y="69850"/>
                  </a:lnTo>
                  <a:lnTo>
                    <a:pt x="1440866" y="0"/>
                  </a:lnTo>
                  <a:close/>
                </a:path>
              </a:pathLst>
            </a:custGeom>
            <a:solidFill>
              <a:srgbClr val="FFFFFF"/>
            </a:solidFill>
          </p:spPr>
          <p:txBody>
            <a:bodyPr/>
            <a:lstStyle/>
            <a:p>
              <a:endParaRPr lang="fr-FR"/>
            </a:p>
          </p:txBody>
        </p:sp>
      </p:grpSp>
      <p:grpSp>
        <p:nvGrpSpPr>
          <p:cNvPr id="15" name="Group 15"/>
          <p:cNvGrpSpPr/>
          <p:nvPr/>
        </p:nvGrpSpPr>
        <p:grpSpPr>
          <a:xfrm>
            <a:off x="12040023" y="6733755"/>
            <a:ext cx="954161" cy="676177"/>
            <a:chOff x="0" y="0"/>
            <a:chExt cx="806450" cy="571500"/>
          </a:xfrm>
        </p:grpSpPr>
        <p:sp>
          <p:nvSpPr>
            <p:cNvPr id="16" name="Freeform 16"/>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FFFFFF"/>
            </a:solidFill>
          </p:spPr>
          <p:txBody>
            <a:bodyPr/>
            <a:lstStyle/>
            <a:p>
              <a:endParaRPr lang="fr-FR"/>
            </a:p>
          </p:txBody>
        </p:sp>
      </p:grpSp>
      <p:grpSp>
        <p:nvGrpSpPr>
          <p:cNvPr id="17" name="Group 17"/>
          <p:cNvGrpSpPr/>
          <p:nvPr/>
        </p:nvGrpSpPr>
        <p:grpSpPr>
          <a:xfrm>
            <a:off x="12994184" y="7387476"/>
            <a:ext cx="1482884" cy="681502"/>
            <a:chOff x="0" y="0"/>
            <a:chExt cx="1243529" cy="571500"/>
          </a:xfrm>
        </p:grpSpPr>
        <p:sp>
          <p:nvSpPr>
            <p:cNvPr id="18" name="Freeform 18"/>
            <p:cNvSpPr/>
            <p:nvPr/>
          </p:nvSpPr>
          <p:spPr>
            <a:xfrm>
              <a:off x="0" y="255270"/>
              <a:ext cx="1243529" cy="69850"/>
            </a:xfrm>
            <a:custGeom>
              <a:avLst/>
              <a:gdLst/>
              <a:ahLst/>
              <a:cxnLst/>
              <a:rect l="l" t="t" r="r" b="b"/>
              <a:pathLst>
                <a:path w="1243529" h="69850">
                  <a:moveTo>
                    <a:pt x="952699" y="0"/>
                  </a:moveTo>
                  <a:lnTo>
                    <a:pt x="0" y="0"/>
                  </a:lnTo>
                  <a:lnTo>
                    <a:pt x="0" y="69850"/>
                  </a:lnTo>
                  <a:lnTo>
                    <a:pt x="1243529" y="69850"/>
                  </a:lnTo>
                  <a:lnTo>
                    <a:pt x="1243529" y="0"/>
                  </a:lnTo>
                  <a:close/>
                </a:path>
              </a:pathLst>
            </a:custGeom>
            <a:solidFill>
              <a:srgbClr val="FFFFFF"/>
            </a:solidFill>
          </p:spPr>
          <p:txBody>
            <a:bodyPr/>
            <a:lstStyle/>
            <a:p>
              <a:endParaRPr lang="fr-FR"/>
            </a:p>
          </p:txBody>
        </p:sp>
      </p:grpSp>
      <p:grpSp>
        <p:nvGrpSpPr>
          <p:cNvPr id="19" name="Group 19"/>
          <p:cNvGrpSpPr/>
          <p:nvPr/>
        </p:nvGrpSpPr>
        <p:grpSpPr>
          <a:xfrm>
            <a:off x="13581505" y="8046521"/>
            <a:ext cx="2501560" cy="687256"/>
            <a:chOff x="0" y="0"/>
            <a:chExt cx="2080217" cy="571500"/>
          </a:xfrm>
        </p:grpSpPr>
        <p:sp>
          <p:nvSpPr>
            <p:cNvPr id="20" name="Freeform 20"/>
            <p:cNvSpPr/>
            <p:nvPr/>
          </p:nvSpPr>
          <p:spPr>
            <a:xfrm>
              <a:off x="0" y="255270"/>
              <a:ext cx="2080217" cy="69850"/>
            </a:xfrm>
            <a:custGeom>
              <a:avLst/>
              <a:gdLst/>
              <a:ahLst/>
              <a:cxnLst/>
              <a:rect l="l" t="t" r="r" b="b"/>
              <a:pathLst>
                <a:path w="2080217" h="69850">
                  <a:moveTo>
                    <a:pt x="1789387" y="0"/>
                  </a:moveTo>
                  <a:lnTo>
                    <a:pt x="0" y="0"/>
                  </a:lnTo>
                  <a:lnTo>
                    <a:pt x="0" y="69850"/>
                  </a:lnTo>
                  <a:lnTo>
                    <a:pt x="2080217" y="69850"/>
                  </a:lnTo>
                  <a:lnTo>
                    <a:pt x="2080217" y="0"/>
                  </a:lnTo>
                  <a:close/>
                </a:path>
              </a:pathLst>
            </a:custGeom>
            <a:solidFill>
              <a:srgbClr val="FFFFFF"/>
            </a:solidFill>
          </p:spPr>
          <p:txBody>
            <a:bodyPr/>
            <a:lstStyle/>
            <a:p>
              <a:endParaRPr lang="fr-FR"/>
            </a:p>
          </p:txBody>
        </p:sp>
      </p:grpSp>
      <p:sp>
        <p:nvSpPr>
          <p:cNvPr id="21" name="TextBox 22">
            <a:extLst>
              <a:ext uri="{FF2B5EF4-FFF2-40B4-BE49-F238E27FC236}">
                <a16:creationId xmlns:a16="http://schemas.microsoft.com/office/drawing/2014/main" id="{7E133CB8-6AF5-25DB-A358-C87FCDF450D3}"/>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22" name="Image 21" descr="Une image contenant logo, Graphique, symbole, Emblème&#10;&#10;Description générée automatiquement">
            <a:extLst>
              <a:ext uri="{FF2B5EF4-FFF2-40B4-BE49-F238E27FC236}">
                <a16:creationId xmlns:a16="http://schemas.microsoft.com/office/drawing/2014/main" id="{DC989CE7-F07C-5188-39C9-ACEAEFC82A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3870820" y="946117"/>
            <a:ext cx="10546360" cy="1209670"/>
          </a:xfrm>
          <a:prstGeom prst="rect">
            <a:avLst/>
          </a:prstGeom>
        </p:spPr>
        <p:txBody>
          <a:bodyPr lIns="0" tIns="0" rIns="0" bIns="0" rtlCol="0" anchor="t">
            <a:spAutoFit/>
          </a:bodyPr>
          <a:lstStyle/>
          <a:p>
            <a:pPr marL="0" lvl="0" indent="0" algn="ctr">
              <a:lnSpc>
                <a:spcPts val="9750"/>
              </a:lnSpc>
            </a:pPr>
            <a:r>
              <a:rPr lang="en-US" sz="7500" u="none">
                <a:solidFill>
                  <a:srgbClr val="FFFFFF"/>
                </a:solidFill>
                <a:latin typeface="Nourd Bold"/>
              </a:rPr>
              <a:t>Statut</a:t>
            </a:r>
          </a:p>
        </p:txBody>
      </p:sp>
      <p:grpSp>
        <p:nvGrpSpPr>
          <p:cNvPr id="4" name="Group 4"/>
          <p:cNvGrpSpPr/>
          <p:nvPr/>
        </p:nvGrpSpPr>
        <p:grpSpPr>
          <a:xfrm>
            <a:off x="1028700" y="2832062"/>
            <a:ext cx="5106813" cy="5791270"/>
            <a:chOff x="0" y="0"/>
            <a:chExt cx="1345004" cy="1525273"/>
          </a:xfrm>
        </p:grpSpPr>
        <p:sp>
          <p:nvSpPr>
            <p:cNvPr id="5" name="Freeform 5"/>
            <p:cNvSpPr/>
            <p:nvPr/>
          </p:nvSpPr>
          <p:spPr>
            <a:xfrm>
              <a:off x="0" y="0"/>
              <a:ext cx="1345004" cy="1525273"/>
            </a:xfrm>
            <a:custGeom>
              <a:avLst/>
              <a:gdLst/>
              <a:ahLst/>
              <a:cxnLst/>
              <a:rect l="l" t="t" r="r" b="b"/>
              <a:pathLst>
                <a:path w="1345004" h="1525273">
                  <a:moveTo>
                    <a:pt x="118248" y="0"/>
                  </a:moveTo>
                  <a:lnTo>
                    <a:pt x="1226756" y="0"/>
                  </a:lnTo>
                  <a:cubicBezTo>
                    <a:pt x="1258118" y="0"/>
                    <a:pt x="1288194" y="12458"/>
                    <a:pt x="1310370" y="34634"/>
                  </a:cubicBezTo>
                  <a:cubicBezTo>
                    <a:pt x="1332546" y="56810"/>
                    <a:pt x="1345004" y="86887"/>
                    <a:pt x="1345004" y="118248"/>
                  </a:cubicBezTo>
                  <a:lnTo>
                    <a:pt x="1345004" y="1407025"/>
                  </a:lnTo>
                  <a:cubicBezTo>
                    <a:pt x="1345004" y="1438386"/>
                    <a:pt x="1332546" y="1468463"/>
                    <a:pt x="1310370" y="1490639"/>
                  </a:cubicBezTo>
                  <a:cubicBezTo>
                    <a:pt x="1288194" y="1512815"/>
                    <a:pt x="1258118" y="1525273"/>
                    <a:pt x="1226756" y="1525273"/>
                  </a:cubicBezTo>
                  <a:lnTo>
                    <a:pt x="118248" y="1525273"/>
                  </a:lnTo>
                  <a:cubicBezTo>
                    <a:pt x="86887" y="1525273"/>
                    <a:pt x="56810" y="1512815"/>
                    <a:pt x="34634" y="1490639"/>
                  </a:cubicBezTo>
                  <a:cubicBezTo>
                    <a:pt x="12458" y="1468463"/>
                    <a:pt x="0" y="1438386"/>
                    <a:pt x="0" y="1407025"/>
                  </a:cubicBezTo>
                  <a:lnTo>
                    <a:pt x="0" y="118248"/>
                  </a:lnTo>
                  <a:cubicBezTo>
                    <a:pt x="0" y="86887"/>
                    <a:pt x="12458" y="56810"/>
                    <a:pt x="34634" y="34634"/>
                  </a:cubicBezTo>
                  <a:cubicBezTo>
                    <a:pt x="56810" y="12458"/>
                    <a:pt x="86887" y="0"/>
                    <a:pt x="118248" y="0"/>
                  </a:cubicBezTo>
                  <a:close/>
                </a:path>
              </a:pathLst>
            </a:custGeom>
            <a:solidFill>
              <a:srgbClr val="CE1312">
                <a:alpha val="29804"/>
              </a:srgbClr>
            </a:solidFill>
          </p:spPr>
          <p:txBody>
            <a:bodyPr/>
            <a:lstStyle/>
            <a:p>
              <a:endParaRPr lang="fr-FR"/>
            </a:p>
          </p:txBody>
        </p:sp>
        <p:sp>
          <p:nvSpPr>
            <p:cNvPr id="6" name="TextBox 6"/>
            <p:cNvSpPr txBox="1"/>
            <p:nvPr/>
          </p:nvSpPr>
          <p:spPr>
            <a:xfrm>
              <a:off x="0" y="-47625"/>
              <a:ext cx="1345004" cy="1572898"/>
            </a:xfrm>
            <a:prstGeom prst="rect">
              <a:avLst/>
            </a:prstGeom>
          </p:spPr>
          <p:txBody>
            <a:bodyPr lIns="50800" tIns="50800" rIns="50800" bIns="50800" rtlCol="0" anchor="ctr"/>
            <a:lstStyle/>
            <a:p>
              <a:pPr algn="ctr">
                <a:lnSpc>
                  <a:spcPts val="3499"/>
                </a:lnSpc>
              </a:pPr>
              <a:endParaRPr/>
            </a:p>
          </p:txBody>
        </p:sp>
      </p:grpSp>
      <p:sp>
        <p:nvSpPr>
          <p:cNvPr id="7" name="AutoShape 7"/>
          <p:cNvSpPr/>
          <p:nvPr/>
        </p:nvSpPr>
        <p:spPr>
          <a:xfrm>
            <a:off x="1028700" y="7056215"/>
            <a:ext cx="5106813" cy="0"/>
          </a:xfrm>
          <a:prstGeom prst="line">
            <a:avLst/>
          </a:prstGeom>
          <a:ln w="9525" cap="flat">
            <a:solidFill>
              <a:srgbClr val="FFFFFF">
                <a:alpha val="33725"/>
              </a:srgbClr>
            </a:solidFill>
            <a:prstDash val="sysDot"/>
            <a:headEnd type="none" w="sm" len="sm"/>
            <a:tailEnd type="none" w="sm" len="sm"/>
          </a:ln>
        </p:spPr>
        <p:txBody>
          <a:bodyPr/>
          <a:lstStyle/>
          <a:p>
            <a:endParaRPr lang="fr-FR"/>
          </a:p>
        </p:txBody>
      </p:sp>
      <p:pic>
        <p:nvPicPr>
          <p:cNvPr id="8" name="Picture 8"/>
          <p:cNvPicPr>
            <a:picLocks noChangeAspect="1"/>
          </p:cNvPicPr>
          <p:nvPr/>
        </p:nvPicPr>
        <p:blipFill>
          <a:blip r:embed="rId2"/>
          <a:stretch>
            <a:fillRect/>
          </a:stretch>
        </p:blipFill>
        <p:spPr>
          <a:xfrm>
            <a:off x="1895436" y="3123054"/>
            <a:ext cx="3373340" cy="1967781"/>
          </a:xfrm>
          <a:prstGeom prst="rect">
            <a:avLst/>
          </a:prstGeom>
        </p:spPr>
      </p:pic>
      <p:grpSp>
        <p:nvGrpSpPr>
          <p:cNvPr id="9" name="Group 9"/>
          <p:cNvGrpSpPr/>
          <p:nvPr/>
        </p:nvGrpSpPr>
        <p:grpSpPr>
          <a:xfrm>
            <a:off x="1641275" y="5410927"/>
            <a:ext cx="3881663" cy="1311914"/>
            <a:chOff x="0" y="0"/>
            <a:chExt cx="5175551" cy="1749218"/>
          </a:xfrm>
        </p:grpSpPr>
        <p:sp>
          <p:nvSpPr>
            <p:cNvPr id="10" name="TextBox 10"/>
            <p:cNvSpPr txBox="1"/>
            <p:nvPr/>
          </p:nvSpPr>
          <p:spPr>
            <a:xfrm>
              <a:off x="0" y="796718"/>
              <a:ext cx="5175551" cy="850900"/>
            </a:xfrm>
            <a:prstGeom prst="rect">
              <a:avLst/>
            </a:prstGeom>
          </p:spPr>
          <p:txBody>
            <a:bodyPr lIns="0" tIns="0" rIns="0" bIns="0" rtlCol="0" anchor="t">
              <a:spAutoFit/>
            </a:bodyPr>
            <a:lstStyle/>
            <a:p>
              <a:pPr marL="0" lvl="0" indent="0" algn="ctr">
                <a:lnSpc>
                  <a:spcPts val="5099"/>
                </a:lnSpc>
                <a:spcBef>
                  <a:spcPct val="0"/>
                </a:spcBef>
              </a:pPr>
              <a:r>
                <a:rPr lang="en-US" sz="4249">
                  <a:solidFill>
                    <a:srgbClr val="FFFFFF"/>
                  </a:solidFill>
                  <a:latin typeface="Nourd Bold"/>
                </a:rPr>
                <a:t>réalisé à 90 %</a:t>
              </a:r>
            </a:p>
          </p:txBody>
        </p:sp>
        <p:sp>
          <p:nvSpPr>
            <p:cNvPr id="11" name="TextBox 11"/>
            <p:cNvSpPr txBox="1"/>
            <p:nvPr/>
          </p:nvSpPr>
          <p:spPr>
            <a:xfrm>
              <a:off x="0" y="-66675"/>
              <a:ext cx="5175551" cy="632249"/>
            </a:xfrm>
            <a:prstGeom prst="rect">
              <a:avLst/>
            </a:prstGeom>
          </p:spPr>
          <p:txBody>
            <a:bodyPr lIns="0" tIns="0" rIns="0" bIns="0" rtlCol="0" anchor="t">
              <a:spAutoFit/>
            </a:bodyPr>
            <a:lstStyle/>
            <a:p>
              <a:pPr algn="ctr">
                <a:lnSpc>
                  <a:spcPts val="3919"/>
                </a:lnSpc>
              </a:pPr>
              <a:r>
                <a:rPr lang="en-US" sz="2799">
                  <a:solidFill>
                    <a:srgbClr val="FFFFFF"/>
                  </a:solidFill>
                  <a:latin typeface="Rubik"/>
                </a:rPr>
                <a:t>1ere phase du projet</a:t>
              </a:r>
            </a:p>
          </p:txBody>
        </p:sp>
      </p:grpSp>
      <p:grpSp>
        <p:nvGrpSpPr>
          <p:cNvPr id="12" name="Group 12"/>
          <p:cNvGrpSpPr/>
          <p:nvPr/>
        </p:nvGrpSpPr>
        <p:grpSpPr>
          <a:xfrm>
            <a:off x="1641275" y="7399115"/>
            <a:ext cx="3881663" cy="845185"/>
            <a:chOff x="0" y="0"/>
            <a:chExt cx="5175551" cy="1126913"/>
          </a:xfrm>
        </p:grpSpPr>
        <p:sp>
          <p:nvSpPr>
            <p:cNvPr id="13" name="TextBox 13"/>
            <p:cNvSpPr txBox="1"/>
            <p:nvPr/>
          </p:nvSpPr>
          <p:spPr>
            <a:xfrm>
              <a:off x="0" y="-28575"/>
              <a:ext cx="5175551" cy="473921"/>
            </a:xfrm>
            <a:prstGeom prst="rect">
              <a:avLst/>
            </a:prstGeom>
          </p:spPr>
          <p:txBody>
            <a:bodyPr lIns="0" tIns="0" rIns="0" bIns="0" rtlCol="0" anchor="t">
              <a:spAutoFit/>
            </a:bodyPr>
            <a:lstStyle/>
            <a:p>
              <a:pPr algn="ctr">
                <a:lnSpc>
                  <a:spcPts val="2860"/>
                </a:lnSpc>
              </a:pPr>
              <a:r>
                <a:rPr lang="en-US" sz="2200">
                  <a:solidFill>
                    <a:srgbClr val="FFFFFF"/>
                  </a:solidFill>
                  <a:latin typeface="Rubik Semi-Bold"/>
                </a:rPr>
                <a:t>Dernière mise à jour</a:t>
              </a:r>
            </a:p>
          </p:txBody>
        </p:sp>
        <p:sp>
          <p:nvSpPr>
            <p:cNvPr id="14" name="TextBox 14"/>
            <p:cNvSpPr txBox="1"/>
            <p:nvPr/>
          </p:nvSpPr>
          <p:spPr>
            <a:xfrm>
              <a:off x="0" y="579755"/>
              <a:ext cx="5175551" cy="547159"/>
            </a:xfrm>
            <a:prstGeom prst="rect">
              <a:avLst/>
            </a:prstGeom>
          </p:spPr>
          <p:txBody>
            <a:bodyPr lIns="0" tIns="0" rIns="0" bIns="0" rtlCol="0" anchor="t">
              <a:spAutoFit/>
            </a:bodyPr>
            <a:lstStyle/>
            <a:p>
              <a:pPr algn="ctr">
                <a:lnSpc>
                  <a:spcPts val="3499"/>
                </a:lnSpc>
              </a:pPr>
              <a:r>
                <a:rPr lang="en-US" sz="2499" u="none">
                  <a:solidFill>
                    <a:srgbClr val="FFFFFF"/>
                  </a:solidFill>
                  <a:latin typeface="Rubik"/>
                </a:rPr>
                <a:t>le 19 février 2024</a:t>
              </a:r>
            </a:p>
          </p:txBody>
        </p:sp>
      </p:grpSp>
      <p:grpSp>
        <p:nvGrpSpPr>
          <p:cNvPr id="15" name="Group 15"/>
          <p:cNvGrpSpPr/>
          <p:nvPr/>
        </p:nvGrpSpPr>
        <p:grpSpPr>
          <a:xfrm>
            <a:off x="6590593" y="2832062"/>
            <a:ext cx="5106813" cy="5791270"/>
            <a:chOff x="0" y="0"/>
            <a:chExt cx="1345004" cy="1525273"/>
          </a:xfrm>
        </p:grpSpPr>
        <p:sp>
          <p:nvSpPr>
            <p:cNvPr id="16" name="Freeform 16"/>
            <p:cNvSpPr/>
            <p:nvPr/>
          </p:nvSpPr>
          <p:spPr>
            <a:xfrm>
              <a:off x="0" y="0"/>
              <a:ext cx="1345004" cy="1525273"/>
            </a:xfrm>
            <a:custGeom>
              <a:avLst/>
              <a:gdLst/>
              <a:ahLst/>
              <a:cxnLst/>
              <a:rect l="l" t="t" r="r" b="b"/>
              <a:pathLst>
                <a:path w="1345004" h="1525273">
                  <a:moveTo>
                    <a:pt x="118248" y="0"/>
                  </a:moveTo>
                  <a:lnTo>
                    <a:pt x="1226756" y="0"/>
                  </a:lnTo>
                  <a:cubicBezTo>
                    <a:pt x="1258118" y="0"/>
                    <a:pt x="1288194" y="12458"/>
                    <a:pt x="1310370" y="34634"/>
                  </a:cubicBezTo>
                  <a:cubicBezTo>
                    <a:pt x="1332546" y="56810"/>
                    <a:pt x="1345004" y="86887"/>
                    <a:pt x="1345004" y="118248"/>
                  </a:cubicBezTo>
                  <a:lnTo>
                    <a:pt x="1345004" y="1407025"/>
                  </a:lnTo>
                  <a:cubicBezTo>
                    <a:pt x="1345004" y="1438386"/>
                    <a:pt x="1332546" y="1468463"/>
                    <a:pt x="1310370" y="1490639"/>
                  </a:cubicBezTo>
                  <a:cubicBezTo>
                    <a:pt x="1288194" y="1512815"/>
                    <a:pt x="1258118" y="1525273"/>
                    <a:pt x="1226756" y="1525273"/>
                  </a:cubicBezTo>
                  <a:lnTo>
                    <a:pt x="118248" y="1525273"/>
                  </a:lnTo>
                  <a:cubicBezTo>
                    <a:pt x="86887" y="1525273"/>
                    <a:pt x="56810" y="1512815"/>
                    <a:pt x="34634" y="1490639"/>
                  </a:cubicBezTo>
                  <a:cubicBezTo>
                    <a:pt x="12458" y="1468463"/>
                    <a:pt x="0" y="1438386"/>
                    <a:pt x="0" y="1407025"/>
                  </a:cubicBezTo>
                  <a:lnTo>
                    <a:pt x="0" y="118248"/>
                  </a:lnTo>
                  <a:cubicBezTo>
                    <a:pt x="0" y="86887"/>
                    <a:pt x="12458" y="56810"/>
                    <a:pt x="34634" y="34634"/>
                  </a:cubicBezTo>
                  <a:cubicBezTo>
                    <a:pt x="56810" y="12458"/>
                    <a:pt x="86887" y="0"/>
                    <a:pt x="118248" y="0"/>
                  </a:cubicBezTo>
                  <a:close/>
                </a:path>
              </a:pathLst>
            </a:custGeom>
            <a:solidFill>
              <a:srgbClr val="CE1312">
                <a:alpha val="29804"/>
              </a:srgbClr>
            </a:solidFill>
          </p:spPr>
          <p:txBody>
            <a:bodyPr/>
            <a:lstStyle/>
            <a:p>
              <a:endParaRPr lang="fr-FR"/>
            </a:p>
          </p:txBody>
        </p:sp>
        <p:sp>
          <p:nvSpPr>
            <p:cNvPr id="17" name="TextBox 17"/>
            <p:cNvSpPr txBox="1"/>
            <p:nvPr/>
          </p:nvSpPr>
          <p:spPr>
            <a:xfrm>
              <a:off x="0" y="-47625"/>
              <a:ext cx="1345004" cy="1572898"/>
            </a:xfrm>
            <a:prstGeom prst="rect">
              <a:avLst/>
            </a:prstGeom>
          </p:spPr>
          <p:txBody>
            <a:bodyPr lIns="50800" tIns="50800" rIns="50800" bIns="50800" rtlCol="0" anchor="ctr"/>
            <a:lstStyle/>
            <a:p>
              <a:pPr algn="ctr">
                <a:lnSpc>
                  <a:spcPts val="3499"/>
                </a:lnSpc>
              </a:pPr>
              <a:endParaRPr/>
            </a:p>
          </p:txBody>
        </p:sp>
      </p:grpSp>
      <p:sp>
        <p:nvSpPr>
          <p:cNvPr id="18" name="AutoShape 18"/>
          <p:cNvSpPr/>
          <p:nvPr/>
        </p:nvSpPr>
        <p:spPr>
          <a:xfrm>
            <a:off x="6590593" y="7056215"/>
            <a:ext cx="5106813" cy="0"/>
          </a:xfrm>
          <a:prstGeom prst="line">
            <a:avLst/>
          </a:prstGeom>
          <a:ln w="9525" cap="flat">
            <a:solidFill>
              <a:srgbClr val="FFFFFF">
                <a:alpha val="33725"/>
              </a:srgbClr>
            </a:solidFill>
            <a:prstDash val="sysDot"/>
            <a:headEnd type="none" w="sm" len="sm"/>
            <a:tailEnd type="none" w="sm" len="sm"/>
          </a:ln>
        </p:spPr>
        <p:txBody>
          <a:bodyPr/>
          <a:lstStyle/>
          <a:p>
            <a:endParaRPr lang="fr-FR"/>
          </a:p>
        </p:txBody>
      </p:sp>
      <p:pic>
        <p:nvPicPr>
          <p:cNvPr id="19" name="Picture 19"/>
          <p:cNvPicPr>
            <a:picLocks noChangeAspect="1"/>
          </p:cNvPicPr>
          <p:nvPr/>
        </p:nvPicPr>
        <p:blipFill>
          <a:blip r:embed="rId3"/>
          <a:stretch>
            <a:fillRect/>
          </a:stretch>
        </p:blipFill>
        <p:spPr>
          <a:xfrm>
            <a:off x="7457330" y="3123054"/>
            <a:ext cx="3373340" cy="1967781"/>
          </a:xfrm>
          <a:prstGeom prst="rect">
            <a:avLst/>
          </a:prstGeom>
        </p:spPr>
      </p:pic>
      <p:grpSp>
        <p:nvGrpSpPr>
          <p:cNvPr id="20" name="Group 20"/>
          <p:cNvGrpSpPr/>
          <p:nvPr/>
        </p:nvGrpSpPr>
        <p:grpSpPr>
          <a:xfrm>
            <a:off x="7203168" y="5410927"/>
            <a:ext cx="3881663" cy="1311914"/>
            <a:chOff x="0" y="0"/>
            <a:chExt cx="5175551" cy="1749218"/>
          </a:xfrm>
        </p:grpSpPr>
        <p:sp>
          <p:nvSpPr>
            <p:cNvPr id="21" name="TextBox 21"/>
            <p:cNvSpPr txBox="1"/>
            <p:nvPr/>
          </p:nvSpPr>
          <p:spPr>
            <a:xfrm>
              <a:off x="0" y="796718"/>
              <a:ext cx="5175551" cy="850900"/>
            </a:xfrm>
            <a:prstGeom prst="rect">
              <a:avLst/>
            </a:prstGeom>
          </p:spPr>
          <p:txBody>
            <a:bodyPr lIns="0" tIns="0" rIns="0" bIns="0" rtlCol="0" anchor="t">
              <a:spAutoFit/>
            </a:bodyPr>
            <a:lstStyle/>
            <a:p>
              <a:pPr marL="0" lvl="0" indent="0" algn="ctr">
                <a:lnSpc>
                  <a:spcPts val="5099"/>
                </a:lnSpc>
                <a:spcBef>
                  <a:spcPct val="0"/>
                </a:spcBef>
              </a:pPr>
              <a:r>
                <a:rPr lang="en-US" sz="4249">
                  <a:solidFill>
                    <a:srgbClr val="FFFFFF"/>
                  </a:solidFill>
                  <a:latin typeface="Nourd Bold"/>
                </a:rPr>
                <a:t>réalisé à 70 %</a:t>
              </a:r>
            </a:p>
          </p:txBody>
        </p:sp>
        <p:sp>
          <p:nvSpPr>
            <p:cNvPr id="22" name="TextBox 22"/>
            <p:cNvSpPr txBox="1"/>
            <p:nvPr/>
          </p:nvSpPr>
          <p:spPr>
            <a:xfrm>
              <a:off x="0" y="-66675"/>
              <a:ext cx="5175551" cy="632249"/>
            </a:xfrm>
            <a:prstGeom prst="rect">
              <a:avLst/>
            </a:prstGeom>
          </p:spPr>
          <p:txBody>
            <a:bodyPr lIns="0" tIns="0" rIns="0" bIns="0" rtlCol="0" anchor="t">
              <a:spAutoFit/>
            </a:bodyPr>
            <a:lstStyle/>
            <a:p>
              <a:pPr algn="ctr">
                <a:lnSpc>
                  <a:spcPts val="3919"/>
                </a:lnSpc>
              </a:pPr>
              <a:r>
                <a:rPr lang="en-US" sz="2799">
                  <a:solidFill>
                    <a:srgbClr val="FFFFFF"/>
                  </a:solidFill>
                  <a:latin typeface="Rubik"/>
                </a:rPr>
                <a:t>2e phase du projet</a:t>
              </a:r>
            </a:p>
          </p:txBody>
        </p:sp>
      </p:grpSp>
      <p:grpSp>
        <p:nvGrpSpPr>
          <p:cNvPr id="23" name="Group 23"/>
          <p:cNvGrpSpPr/>
          <p:nvPr/>
        </p:nvGrpSpPr>
        <p:grpSpPr>
          <a:xfrm>
            <a:off x="7203168" y="7399115"/>
            <a:ext cx="3881663" cy="845185"/>
            <a:chOff x="0" y="0"/>
            <a:chExt cx="5175551" cy="1126913"/>
          </a:xfrm>
        </p:grpSpPr>
        <p:sp>
          <p:nvSpPr>
            <p:cNvPr id="24" name="TextBox 24"/>
            <p:cNvSpPr txBox="1"/>
            <p:nvPr/>
          </p:nvSpPr>
          <p:spPr>
            <a:xfrm>
              <a:off x="0" y="-28575"/>
              <a:ext cx="5175551" cy="473921"/>
            </a:xfrm>
            <a:prstGeom prst="rect">
              <a:avLst/>
            </a:prstGeom>
          </p:spPr>
          <p:txBody>
            <a:bodyPr lIns="0" tIns="0" rIns="0" bIns="0" rtlCol="0" anchor="t">
              <a:spAutoFit/>
            </a:bodyPr>
            <a:lstStyle/>
            <a:p>
              <a:pPr algn="ctr">
                <a:lnSpc>
                  <a:spcPts val="2860"/>
                </a:lnSpc>
              </a:pPr>
              <a:r>
                <a:rPr lang="en-US" sz="2200">
                  <a:solidFill>
                    <a:srgbClr val="FFFFFF"/>
                  </a:solidFill>
                  <a:latin typeface="Rubik Semi-Bold"/>
                </a:rPr>
                <a:t>Dernière mise à jour</a:t>
              </a:r>
            </a:p>
          </p:txBody>
        </p:sp>
        <p:sp>
          <p:nvSpPr>
            <p:cNvPr id="25" name="TextBox 25"/>
            <p:cNvSpPr txBox="1"/>
            <p:nvPr/>
          </p:nvSpPr>
          <p:spPr>
            <a:xfrm>
              <a:off x="0" y="579755"/>
              <a:ext cx="5175551" cy="547159"/>
            </a:xfrm>
            <a:prstGeom prst="rect">
              <a:avLst/>
            </a:prstGeom>
          </p:spPr>
          <p:txBody>
            <a:bodyPr lIns="0" tIns="0" rIns="0" bIns="0" rtlCol="0" anchor="t">
              <a:spAutoFit/>
            </a:bodyPr>
            <a:lstStyle/>
            <a:p>
              <a:pPr algn="ctr">
                <a:lnSpc>
                  <a:spcPts val="3499"/>
                </a:lnSpc>
              </a:pPr>
              <a:r>
                <a:rPr lang="en-US" sz="2499" u="none">
                  <a:solidFill>
                    <a:srgbClr val="FFFFFF"/>
                  </a:solidFill>
                  <a:latin typeface="Rubik"/>
                </a:rPr>
                <a:t>le 19 février 2024 </a:t>
              </a:r>
            </a:p>
          </p:txBody>
        </p:sp>
      </p:grpSp>
      <p:grpSp>
        <p:nvGrpSpPr>
          <p:cNvPr id="26" name="Group 26"/>
          <p:cNvGrpSpPr/>
          <p:nvPr/>
        </p:nvGrpSpPr>
        <p:grpSpPr>
          <a:xfrm>
            <a:off x="12152487" y="2832062"/>
            <a:ext cx="5106813" cy="5791270"/>
            <a:chOff x="0" y="0"/>
            <a:chExt cx="1345004" cy="1525273"/>
          </a:xfrm>
        </p:grpSpPr>
        <p:sp>
          <p:nvSpPr>
            <p:cNvPr id="27" name="Freeform 27"/>
            <p:cNvSpPr/>
            <p:nvPr/>
          </p:nvSpPr>
          <p:spPr>
            <a:xfrm>
              <a:off x="0" y="0"/>
              <a:ext cx="1345004" cy="1525273"/>
            </a:xfrm>
            <a:custGeom>
              <a:avLst/>
              <a:gdLst/>
              <a:ahLst/>
              <a:cxnLst/>
              <a:rect l="l" t="t" r="r" b="b"/>
              <a:pathLst>
                <a:path w="1345004" h="1525273">
                  <a:moveTo>
                    <a:pt x="118248" y="0"/>
                  </a:moveTo>
                  <a:lnTo>
                    <a:pt x="1226756" y="0"/>
                  </a:lnTo>
                  <a:cubicBezTo>
                    <a:pt x="1258118" y="0"/>
                    <a:pt x="1288194" y="12458"/>
                    <a:pt x="1310370" y="34634"/>
                  </a:cubicBezTo>
                  <a:cubicBezTo>
                    <a:pt x="1332546" y="56810"/>
                    <a:pt x="1345004" y="86887"/>
                    <a:pt x="1345004" y="118248"/>
                  </a:cubicBezTo>
                  <a:lnTo>
                    <a:pt x="1345004" y="1407025"/>
                  </a:lnTo>
                  <a:cubicBezTo>
                    <a:pt x="1345004" y="1438386"/>
                    <a:pt x="1332546" y="1468463"/>
                    <a:pt x="1310370" y="1490639"/>
                  </a:cubicBezTo>
                  <a:cubicBezTo>
                    <a:pt x="1288194" y="1512815"/>
                    <a:pt x="1258118" y="1525273"/>
                    <a:pt x="1226756" y="1525273"/>
                  </a:cubicBezTo>
                  <a:lnTo>
                    <a:pt x="118248" y="1525273"/>
                  </a:lnTo>
                  <a:cubicBezTo>
                    <a:pt x="86887" y="1525273"/>
                    <a:pt x="56810" y="1512815"/>
                    <a:pt x="34634" y="1490639"/>
                  </a:cubicBezTo>
                  <a:cubicBezTo>
                    <a:pt x="12458" y="1468463"/>
                    <a:pt x="0" y="1438386"/>
                    <a:pt x="0" y="1407025"/>
                  </a:cubicBezTo>
                  <a:lnTo>
                    <a:pt x="0" y="118248"/>
                  </a:lnTo>
                  <a:cubicBezTo>
                    <a:pt x="0" y="86887"/>
                    <a:pt x="12458" y="56810"/>
                    <a:pt x="34634" y="34634"/>
                  </a:cubicBezTo>
                  <a:cubicBezTo>
                    <a:pt x="56810" y="12458"/>
                    <a:pt x="86887" y="0"/>
                    <a:pt x="118248" y="0"/>
                  </a:cubicBezTo>
                  <a:close/>
                </a:path>
              </a:pathLst>
            </a:custGeom>
            <a:solidFill>
              <a:srgbClr val="CE1312">
                <a:alpha val="29804"/>
              </a:srgbClr>
            </a:solidFill>
          </p:spPr>
          <p:txBody>
            <a:bodyPr/>
            <a:lstStyle/>
            <a:p>
              <a:endParaRPr lang="fr-FR"/>
            </a:p>
          </p:txBody>
        </p:sp>
        <p:sp>
          <p:nvSpPr>
            <p:cNvPr id="28" name="TextBox 28"/>
            <p:cNvSpPr txBox="1"/>
            <p:nvPr/>
          </p:nvSpPr>
          <p:spPr>
            <a:xfrm>
              <a:off x="0" y="-47625"/>
              <a:ext cx="1345004" cy="1572898"/>
            </a:xfrm>
            <a:prstGeom prst="rect">
              <a:avLst/>
            </a:prstGeom>
          </p:spPr>
          <p:txBody>
            <a:bodyPr lIns="50800" tIns="50800" rIns="50800" bIns="50800" rtlCol="0" anchor="ctr"/>
            <a:lstStyle/>
            <a:p>
              <a:pPr algn="ctr">
                <a:lnSpc>
                  <a:spcPts val="3499"/>
                </a:lnSpc>
              </a:pPr>
              <a:endParaRPr/>
            </a:p>
          </p:txBody>
        </p:sp>
      </p:grpSp>
      <p:sp>
        <p:nvSpPr>
          <p:cNvPr id="29" name="AutoShape 29"/>
          <p:cNvSpPr/>
          <p:nvPr/>
        </p:nvSpPr>
        <p:spPr>
          <a:xfrm>
            <a:off x="12152487" y="7056215"/>
            <a:ext cx="5106813" cy="0"/>
          </a:xfrm>
          <a:prstGeom prst="line">
            <a:avLst/>
          </a:prstGeom>
          <a:ln w="9525" cap="flat">
            <a:solidFill>
              <a:srgbClr val="FFFFFF">
                <a:alpha val="33725"/>
              </a:srgbClr>
            </a:solidFill>
            <a:prstDash val="sysDot"/>
            <a:headEnd type="none" w="sm" len="sm"/>
            <a:tailEnd type="none" w="sm" len="sm"/>
          </a:ln>
        </p:spPr>
        <p:txBody>
          <a:bodyPr/>
          <a:lstStyle/>
          <a:p>
            <a:endParaRPr lang="fr-FR"/>
          </a:p>
        </p:txBody>
      </p:sp>
      <p:pic>
        <p:nvPicPr>
          <p:cNvPr id="30" name="Picture 30"/>
          <p:cNvPicPr>
            <a:picLocks noChangeAspect="1"/>
          </p:cNvPicPr>
          <p:nvPr/>
        </p:nvPicPr>
        <p:blipFill>
          <a:blip r:embed="rId4"/>
          <a:stretch>
            <a:fillRect/>
          </a:stretch>
        </p:blipFill>
        <p:spPr>
          <a:xfrm>
            <a:off x="13019223" y="3123054"/>
            <a:ext cx="3373340" cy="1967781"/>
          </a:xfrm>
          <a:prstGeom prst="rect">
            <a:avLst/>
          </a:prstGeom>
        </p:spPr>
      </p:pic>
      <p:grpSp>
        <p:nvGrpSpPr>
          <p:cNvPr id="31" name="Group 31"/>
          <p:cNvGrpSpPr/>
          <p:nvPr/>
        </p:nvGrpSpPr>
        <p:grpSpPr>
          <a:xfrm>
            <a:off x="12765062" y="5410927"/>
            <a:ext cx="3881663" cy="1311914"/>
            <a:chOff x="0" y="0"/>
            <a:chExt cx="5175551" cy="1749218"/>
          </a:xfrm>
        </p:grpSpPr>
        <p:sp>
          <p:nvSpPr>
            <p:cNvPr id="32" name="TextBox 32"/>
            <p:cNvSpPr txBox="1"/>
            <p:nvPr/>
          </p:nvSpPr>
          <p:spPr>
            <a:xfrm>
              <a:off x="0" y="796718"/>
              <a:ext cx="5175551" cy="850900"/>
            </a:xfrm>
            <a:prstGeom prst="rect">
              <a:avLst/>
            </a:prstGeom>
          </p:spPr>
          <p:txBody>
            <a:bodyPr lIns="0" tIns="0" rIns="0" bIns="0" rtlCol="0" anchor="t">
              <a:spAutoFit/>
            </a:bodyPr>
            <a:lstStyle/>
            <a:p>
              <a:pPr marL="0" lvl="0" indent="0" algn="ctr">
                <a:lnSpc>
                  <a:spcPts val="5099"/>
                </a:lnSpc>
                <a:spcBef>
                  <a:spcPct val="0"/>
                </a:spcBef>
              </a:pPr>
              <a:r>
                <a:rPr lang="en-US" sz="4249">
                  <a:solidFill>
                    <a:srgbClr val="FFFFFF"/>
                  </a:solidFill>
                  <a:latin typeface="Nourd Bold"/>
                </a:rPr>
                <a:t>réalisé à 80 %</a:t>
              </a:r>
            </a:p>
          </p:txBody>
        </p:sp>
        <p:sp>
          <p:nvSpPr>
            <p:cNvPr id="33" name="TextBox 33"/>
            <p:cNvSpPr txBox="1"/>
            <p:nvPr/>
          </p:nvSpPr>
          <p:spPr>
            <a:xfrm>
              <a:off x="0" y="-66675"/>
              <a:ext cx="5175551" cy="632249"/>
            </a:xfrm>
            <a:prstGeom prst="rect">
              <a:avLst/>
            </a:prstGeom>
          </p:spPr>
          <p:txBody>
            <a:bodyPr lIns="0" tIns="0" rIns="0" bIns="0" rtlCol="0" anchor="t">
              <a:spAutoFit/>
            </a:bodyPr>
            <a:lstStyle/>
            <a:p>
              <a:pPr algn="ctr">
                <a:lnSpc>
                  <a:spcPts val="3919"/>
                </a:lnSpc>
              </a:pPr>
              <a:r>
                <a:rPr lang="en-US" sz="2799">
                  <a:solidFill>
                    <a:srgbClr val="FFFFFF"/>
                  </a:solidFill>
                  <a:latin typeface="Rubik"/>
                </a:rPr>
                <a:t>3e phase du projet</a:t>
              </a:r>
            </a:p>
          </p:txBody>
        </p:sp>
      </p:grpSp>
      <p:grpSp>
        <p:nvGrpSpPr>
          <p:cNvPr id="34" name="Group 34"/>
          <p:cNvGrpSpPr/>
          <p:nvPr/>
        </p:nvGrpSpPr>
        <p:grpSpPr>
          <a:xfrm>
            <a:off x="12765062" y="7399115"/>
            <a:ext cx="3881663" cy="845185"/>
            <a:chOff x="0" y="0"/>
            <a:chExt cx="5175551" cy="1126913"/>
          </a:xfrm>
        </p:grpSpPr>
        <p:sp>
          <p:nvSpPr>
            <p:cNvPr id="35" name="TextBox 35"/>
            <p:cNvSpPr txBox="1"/>
            <p:nvPr/>
          </p:nvSpPr>
          <p:spPr>
            <a:xfrm>
              <a:off x="0" y="-28575"/>
              <a:ext cx="5175551" cy="473921"/>
            </a:xfrm>
            <a:prstGeom prst="rect">
              <a:avLst/>
            </a:prstGeom>
          </p:spPr>
          <p:txBody>
            <a:bodyPr lIns="0" tIns="0" rIns="0" bIns="0" rtlCol="0" anchor="t">
              <a:spAutoFit/>
            </a:bodyPr>
            <a:lstStyle/>
            <a:p>
              <a:pPr algn="ctr">
                <a:lnSpc>
                  <a:spcPts val="2860"/>
                </a:lnSpc>
              </a:pPr>
              <a:r>
                <a:rPr lang="en-US" sz="2200">
                  <a:solidFill>
                    <a:srgbClr val="FFFFFF"/>
                  </a:solidFill>
                  <a:latin typeface="Rubik Semi-Bold"/>
                </a:rPr>
                <a:t>Dernière mise à jour</a:t>
              </a:r>
            </a:p>
          </p:txBody>
        </p:sp>
        <p:sp>
          <p:nvSpPr>
            <p:cNvPr id="36" name="TextBox 36"/>
            <p:cNvSpPr txBox="1"/>
            <p:nvPr/>
          </p:nvSpPr>
          <p:spPr>
            <a:xfrm>
              <a:off x="0" y="579755"/>
              <a:ext cx="5175551" cy="547159"/>
            </a:xfrm>
            <a:prstGeom prst="rect">
              <a:avLst/>
            </a:prstGeom>
          </p:spPr>
          <p:txBody>
            <a:bodyPr lIns="0" tIns="0" rIns="0" bIns="0" rtlCol="0" anchor="t">
              <a:spAutoFit/>
            </a:bodyPr>
            <a:lstStyle/>
            <a:p>
              <a:pPr algn="ctr">
                <a:lnSpc>
                  <a:spcPts val="3499"/>
                </a:lnSpc>
              </a:pPr>
              <a:r>
                <a:rPr lang="en-US" sz="2499">
                  <a:solidFill>
                    <a:srgbClr val="FFFFFF"/>
                  </a:solidFill>
                  <a:latin typeface="Rubik"/>
                </a:rPr>
                <a:t>le 19 février 2024</a:t>
              </a:r>
            </a:p>
          </p:txBody>
        </p:sp>
      </p:grpSp>
      <p:sp>
        <p:nvSpPr>
          <p:cNvPr id="37" name="TextBox 22">
            <a:extLst>
              <a:ext uri="{FF2B5EF4-FFF2-40B4-BE49-F238E27FC236}">
                <a16:creationId xmlns:a16="http://schemas.microsoft.com/office/drawing/2014/main" id="{EB24D83C-D786-5D65-9F0D-8A0A0C965A66}"/>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38" name="Image 37" descr="Une image contenant logo, Graphique, symbole, Emblème&#10;&#10;Description générée automatiquement">
            <a:extLst>
              <a:ext uri="{FF2B5EF4-FFF2-40B4-BE49-F238E27FC236}">
                <a16:creationId xmlns:a16="http://schemas.microsoft.com/office/drawing/2014/main" id="{F8A7401B-395A-3351-9044-95CE24775B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3"/>
          <p:cNvGrpSpPr/>
          <p:nvPr/>
        </p:nvGrpSpPr>
        <p:grpSpPr>
          <a:xfrm>
            <a:off x="1066800" y="3482858"/>
            <a:ext cx="2623195" cy="2623185"/>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t="-25047" b="-25047"/>
              </a:stretch>
            </a:blipFill>
          </p:spPr>
          <p:txBody>
            <a:bodyPr/>
            <a:lstStyle/>
            <a:p>
              <a:endParaRPr lang="fr-FR"/>
            </a:p>
          </p:txBody>
        </p:sp>
      </p:grpSp>
      <p:sp>
        <p:nvSpPr>
          <p:cNvPr id="5" name="TextBox 5"/>
          <p:cNvSpPr txBox="1"/>
          <p:nvPr/>
        </p:nvSpPr>
        <p:spPr>
          <a:xfrm>
            <a:off x="3870820" y="974692"/>
            <a:ext cx="10546360" cy="644525"/>
          </a:xfrm>
          <a:prstGeom prst="rect">
            <a:avLst/>
          </a:prstGeom>
        </p:spPr>
        <p:txBody>
          <a:bodyPr lIns="0" tIns="0" rIns="0" bIns="0" rtlCol="0" anchor="t">
            <a:spAutoFit/>
          </a:bodyPr>
          <a:lstStyle/>
          <a:p>
            <a:pPr marL="0" lvl="0" indent="0" algn="ctr">
              <a:lnSpc>
                <a:spcPts val="5199"/>
              </a:lnSpc>
            </a:pPr>
            <a:r>
              <a:rPr lang="en-US" sz="3999">
                <a:solidFill>
                  <a:srgbClr val="FFFFFF"/>
                </a:solidFill>
                <a:latin typeface="Nourd Bold"/>
              </a:rPr>
              <a:t>Témoignages</a:t>
            </a:r>
          </a:p>
        </p:txBody>
      </p:sp>
      <p:sp>
        <p:nvSpPr>
          <p:cNvPr id="6" name="TextBox 6"/>
          <p:cNvSpPr txBox="1"/>
          <p:nvPr/>
        </p:nvSpPr>
        <p:spPr>
          <a:xfrm>
            <a:off x="3245067" y="2212858"/>
            <a:ext cx="11797865"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Rubik"/>
              </a:rPr>
              <a:t>Un prototype de l’application a été déployé, voici les retours</a:t>
            </a:r>
          </a:p>
        </p:txBody>
      </p:sp>
      <p:grpSp>
        <p:nvGrpSpPr>
          <p:cNvPr id="7" name="Group 7"/>
          <p:cNvGrpSpPr/>
          <p:nvPr/>
        </p:nvGrpSpPr>
        <p:grpSpPr>
          <a:xfrm>
            <a:off x="1028700" y="6644640"/>
            <a:ext cx="2623195" cy="2623185"/>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25047" b="-25047"/>
              </a:stretch>
            </a:blipFill>
          </p:spPr>
          <p:txBody>
            <a:bodyPr/>
            <a:lstStyle/>
            <a:p>
              <a:endParaRPr lang="fr-FR"/>
            </a:p>
          </p:txBody>
        </p:sp>
      </p:grpSp>
      <p:grpSp>
        <p:nvGrpSpPr>
          <p:cNvPr id="9" name="Group 9"/>
          <p:cNvGrpSpPr/>
          <p:nvPr/>
        </p:nvGrpSpPr>
        <p:grpSpPr>
          <a:xfrm>
            <a:off x="9593187" y="3482858"/>
            <a:ext cx="2623195" cy="2623185"/>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25047" b="-25047"/>
              </a:stretch>
            </a:blipFill>
          </p:spPr>
          <p:txBody>
            <a:bodyPr/>
            <a:lstStyle/>
            <a:p>
              <a:endParaRPr lang="fr-FR"/>
            </a:p>
          </p:txBody>
        </p:sp>
      </p:grpSp>
      <p:grpSp>
        <p:nvGrpSpPr>
          <p:cNvPr id="11" name="Group 11"/>
          <p:cNvGrpSpPr/>
          <p:nvPr/>
        </p:nvGrpSpPr>
        <p:grpSpPr>
          <a:xfrm>
            <a:off x="9593187" y="6601343"/>
            <a:ext cx="2623195" cy="2623185"/>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9708" b="-40386"/>
              </a:stretch>
            </a:blipFill>
          </p:spPr>
          <p:txBody>
            <a:bodyPr/>
            <a:lstStyle/>
            <a:p>
              <a:endParaRPr lang="fr-FR"/>
            </a:p>
          </p:txBody>
        </p:sp>
      </p:grpSp>
      <p:sp>
        <p:nvSpPr>
          <p:cNvPr id="13" name="TextBox 13"/>
          <p:cNvSpPr txBox="1"/>
          <p:nvPr/>
        </p:nvSpPr>
        <p:spPr>
          <a:xfrm>
            <a:off x="4100334" y="6813550"/>
            <a:ext cx="4807235" cy="2357120"/>
          </a:xfrm>
          <a:prstGeom prst="rect">
            <a:avLst/>
          </a:prstGeom>
        </p:spPr>
        <p:txBody>
          <a:bodyPr lIns="0" tIns="0" rIns="0" bIns="0" rtlCol="0" anchor="t">
            <a:spAutoFit/>
          </a:bodyPr>
          <a:lstStyle/>
          <a:p>
            <a:pPr>
              <a:lnSpc>
                <a:spcPts val="2380"/>
              </a:lnSpc>
              <a:spcBef>
                <a:spcPct val="0"/>
              </a:spcBef>
            </a:pPr>
            <a:r>
              <a:rPr lang="en-US" sz="1700">
                <a:solidFill>
                  <a:srgbClr val="FFFFFF"/>
                </a:solidFill>
                <a:latin typeface="Rubik"/>
              </a:rPr>
              <a:t>Alexandra, YouTubeuse Beauté :</a:t>
            </a:r>
          </a:p>
          <a:p>
            <a:pPr>
              <a:lnSpc>
                <a:spcPts val="2380"/>
              </a:lnSpc>
              <a:spcBef>
                <a:spcPct val="0"/>
              </a:spcBef>
            </a:pPr>
            <a:endParaRPr lang="en-US" sz="1700">
              <a:solidFill>
                <a:srgbClr val="FFFFFF"/>
              </a:solidFill>
              <a:latin typeface="Rubik"/>
            </a:endParaRPr>
          </a:p>
          <a:p>
            <a:pPr>
              <a:lnSpc>
                <a:spcPts val="2380"/>
              </a:lnSpc>
              <a:spcBef>
                <a:spcPct val="0"/>
              </a:spcBef>
            </a:pPr>
            <a:r>
              <a:rPr lang="en-US" sz="1700">
                <a:solidFill>
                  <a:srgbClr val="FFFFFF"/>
                </a:solidFill>
                <a:latin typeface="Rubik"/>
              </a:rPr>
              <a:t>"YouStats a changé la donne pour moi ! Je peux maintenant voir en un coup d'œil quelles vidéos attirent le plus mon public, et les graphiques détaillés me permettent de suivre la croissance de ma chaîne. C'est devenu un outil essentiel pour façonner ma stratégie de contenu."</a:t>
            </a:r>
          </a:p>
        </p:txBody>
      </p:sp>
      <p:sp>
        <p:nvSpPr>
          <p:cNvPr id="14" name="TextBox 14"/>
          <p:cNvSpPr txBox="1"/>
          <p:nvPr/>
        </p:nvSpPr>
        <p:spPr>
          <a:xfrm>
            <a:off x="4100334" y="3444758"/>
            <a:ext cx="4657002" cy="2652395"/>
          </a:xfrm>
          <a:prstGeom prst="rect">
            <a:avLst/>
          </a:prstGeom>
        </p:spPr>
        <p:txBody>
          <a:bodyPr lIns="0" tIns="0" rIns="0" bIns="0" rtlCol="0" anchor="t">
            <a:spAutoFit/>
          </a:bodyPr>
          <a:lstStyle/>
          <a:p>
            <a:pPr>
              <a:lnSpc>
                <a:spcPts val="2380"/>
              </a:lnSpc>
              <a:spcBef>
                <a:spcPct val="0"/>
              </a:spcBef>
            </a:pPr>
            <a:r>
              <a:rPr lang="en-US" sz="1700">
                <a:solidFill>
                  <a:srgbClr val="FFFFFF"/>
                </a:solidFill>
                <a:latin typeface="Rubik"/>
              </a:rPr>
              <a:t>Sophie, YouTubeur Gaming :</a:t>
            </a:r>
          </a:p>
          <a:p>
            <a:pPr>
              <a:lnSpc>
                <a:spcPts val="2380"/>
              </a:lnSpc>
              <a:spcBef>
                <a:spcPct val="0"/>
              </a:spcBef>
            </a:pPr>
            <a:endParaRPr lang="en-US" sz="1700">
              <a:solidFill>
                <a:srgbClr val="FFFFFF"/>
              </a:solidFill>
              <a:latin typeface="Rubik"/>
            </a:endParaRPr>
          </a:p>
          <a:p>
            <a:pPr>
              <a:lnSpc>
                <a:spcPts val="2380"/>
              </a:lnSpc>
              <a:spcBef>
                <a:spcPct val="0"/>
              </a:spcBef>
            </a:pPr>
            <a:r>
              <a:rPr lang="en-US" sz="1700">
                <a:solidFill>
                  <a:srgbClr val="FFFFFF"/>
                </a:solidFill>
                <a:latin typeface="Rubik"/>
              </a:rPr>
              <a:t>"YouStats me donne une analyse approfondie de mes statistiques de jeu. Je peux voir rapidement quelles vidéos ont le plus d'impact et ajuster ma stratégie en conséquence. C'est comme avoir un assistant personnel pour comprendre mon audience."</a:t>
            </a:r>
          </a:p>
          <a:p>
            <a:pPr>
              <a:lnSpc>
                <a:spcPts val="2380"/>
              </a:lnSpc>
              <a:spcBef>
                <a:spcPct val="0"/>
              </a:spcBef>
            </a:pPr>
            <a:endParaRPr lang="en-US" sz="1700">
              <a:solidFill>
                <a:srgbClr val="FFFFFF"/>
              </a:solidFill>
              <a:latin typeface="Rubik"/>
            </a:endParaRPr>
          </a:p>
        </p:txBody>
      </p:sp>
      <p:sp>
        <p:nvSpPr>
          <p:cNvPr id="15" name="TextBox 15"/>
          <p:cNvSpPr txBox="1"/>
          <p:nvPr/>
        </p:nvSpPr>
        <p:spPr>
          <a:xfrm>
            <a:off x="12714431" y="3444758"/>
            <a:ext cx="4657002" cy="2947670"/>
          </a:xfrm>
          <a:prstGeom prst="rect">
            <a:avLst/>
          </a:prstGeom>
        </p:spPr>
        <p:txBody>
          <a:bodyPr lIns="0" tIns="0" rIns="0" bIns="0" rtlCol="0" anchor="t">
            <a:spAutoFit/>
          </a:bodyPr>
          <a:lstStyle/>
          <a:p>
            <a:pPr>
              <a:lnSpc>
                <a:spcPts val="2380"/>
              </a:lnSpc>
              <a:spcBef>
                <a:spcPct val="0"/>
              </a:spcBef>
            </a:pPr>
            <a:r>
              <a:rPr lang="en-US" sz="1700">
                <a:solidFill>
                  <a:srgbClr val="FFFFFF"/>
                </a:solidFill>
                <a:latin typeface="Rubik"/>
              </a:rPr>
              <a:t>Camille, YouTubeuse Vlog :</a:t>
            </a:r>
          </a:p>
          <a:p>
            <a:pPr>
              <a:lnSpc>
                <a:spcPts val="2380"/>
              </a:lnSpc>
              <a:spcBef>
                <a:spcPct val="0"/>
              </a:spcBef>
            </a:pPr>
            <a:endParaRPr lang="en-US" sz="1700">
              <a:solidFill>
                <a:srgbClr val="FFFFFF"/>
              </a:solidFill>
              <a:latin typeface="Rubik"/>
            </a:endParaRPr>
          </a:p>
          <a:p>
            <a:pPr>
              <a:lnSpc>
                <a:spcPts val="2380"/>
              </a:lnSpc>
              <a:spcBef>
                <a:spcPct val="0"/>
              </a:spcBef>
            </a:pPr>
            <a:r>
              <a:rPr lang="en-US" sz="1700">
                <a:solidFill>
                  <a:srgbClr val="FFFFFF"/>
                </a:solidFill>
                <a:latin typeface="Rubik"/>
              </a:rPr>
              <a:t>"YouStats a révolutionné la façon dont je gère mon vlog ! La fonction de Top 3 des vidéos tendances me donne une idée claire des sujets qui captivent mon audience. Les graphiques détaillés sur l'engagement me guident pour créer un contenu qui résonne vraiment avec mes abonnés. Une véritable pépite pour tout vlogueur."</a:t>
            </a:r>
          </a:p>
        </p:txBody>
      </p:sp>
      <p:sp>
        <p:nvSpPr>
          <p:cNvPr id="16" name="TextBox 16"/>
          <p:cNvSpPr txBox="1"/>
          <p:nvPr/>
        </p:nvSpPr>
        <p:spPr>
          <a:xfrm>
            <a:off x="12714431" y="6910705"/>
            <a:ext cx="4657002" cy="2652395"/>
          </a:xfrm>
          <a:prstGeom prst="rect">
            <a:avLst/>
          </a:prstGeom>
        </p:spPr>
        <p:txBody>
          <a:bodyPr lIns="0" tIns="0" rIns="0" bIns="0" rtlCol="0" anchor="t">
            <a:spAutoFit/>
          </a:bodyPr>
          <a:lstStyle/>
          <a:p>
            <a:pPr>
              <a:lnSpc>
                <a:spcPts val="2380"/>
              </a:lnSpc>
              <a:spcBef>
                <a:spcPct val="0"/>
              </a:spcBef>
            </a:pPr>
            <a:r>
              <a:rPr lang="en-US" sz="1700">
                <a:solidFill>
                  <a:srgbClr val="FFFFFF"/>
                </a:solidFill>
                <a:latin typeface="Rubik"/>
              </a:rPr>
              <a:t>Maxime, YouTubeur Mannequin :</a:t>
            </a:r>
          </a:p>
          <a:p>
            <a:pPr>
              <a:lnSpc>
                <a:spcPts val="2380"/>
              </a:lnSpc>
              <a:spcBef>
                <a:spcPct val="0"/>
              </a:spcBef>
            </a:pPr>
            <a:endParaRPr lang="en-US" sz="1700">
              <a:solidFill>
                <a:srgbClr val="FFFFFF"/>
              </a:solidFill>
              <a:latin typeface="Rubik"/>
            </a:endParaRPr>
          </a:p>
          <a:p>
            <a:pPr>
              <a:lnSpc>
                <a:spcPts val="2380"/>
              </a:lnSpc>
              <a:spcBef>
                <a:spcPct val="0"/>
              </a:spcBef>
            </a:pPr>
            <a:r>
              <a:rPr lang="en-US" sz="1700">
                <a:solidFill>
                  <a:srgbClr val="FFFFFF"/>
                </a:solidFill>
                <a:latin typeface="Rubik"/>
              </a:rPr>
              <a:t>"En tant que mannequin et créateur de contenu, YouStats me fournit des données cruciales sur la réception de mes vidéos. C'est comme avoir un agent en ligne ! Les conseils personnalisés m'ont aidé à affiner mon image et à comprendre ce qui fonctionne vraiment auprès de mon public."</a:t>
            </a:r>
          </a:p>
        </p:txBody>
      </p:sp>
      <p:sp>
        <p:nvSpPr>
          <p:cNvPr id="17" name="TextBox 22">
            <a:extLst>
              <a:ext uri="{FF2B5EF4-FFF2-40B4-BE49-F238E27FC236}">
                <a16:creationId xmlns:a16="http://schemas.microsoft.com/office/drawing/2014/main" id="{938C9FB8-D834-C46A-DDF8-3AF6B867BEFA}"/>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18" name="Image 17" descr="Une image contenant logo, Graphique, symbole, Emblème&#10;&#10;Description générée automatiquement">
            <a:extLst>
              <a:ext uri="{FF2B5EF4-FFF2-40B4-BE49-F238E27FC236}">
                <a16:creationId xmlns:a16="http://schemas.microsoft.com/office/drawing/2014/main" id="{2531C8A5-3158-BF19-C3BE-6FF86D363D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7054056" y="883942"/>
            <a:ext cx="4179888"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SWOT Strategie</a:t>
            </a:r>
          </a:p>
        </p:txBody>
      </p:sp>
      <p:grpSp>
        <p:nvGrpSpPr>
          <p:cNvPr id="4" name="Group 4"/>
          <p:cNvGrpSpPr/>
          <p:nvPr/>
        </p:nvGrpSpPr>
        <p:grpSpPr>
          <a:xfrm>
            <a:off x="1028700" y="2846386"/>
            <a:ext cx="16230600" cy="6678614"/>
            <a:chOff x="0" y="0"/>
            <a:chExt cx="21640800" cy="8904819"/>
          </a:xfrm>
        </p:grpSpPr>
        <p:sp>
          <p:nvSpPr>
            <p:cNvPr id="5" name="TextBox 5"/>
            <p:cNvSpPr txBox="1"/>
            <p:nvPr/>
          </p:nvSpPr>
          <p:spPr>
            <a:xfrm>
              <a:off x="0" y="-38100"/>
              <a:ext cx="21640800" cy="853097"/>
            </a:xfrm>
            <a:prstGeom prst="rect">
              <a:avLst/>
            </a:prstGeom>
          </p:spPr>
          <p:txBody>
            <a:bodyPr lIns="0" tIns="0" rIns="0" bIns="0" rtlCol="0" anchor="t">
              <a:spAutoFit/>
            </a:bodyPr>
            <a:lstStyle/>
            <a:p>
              <a:pPr algn="just">
                <a:lnSpc>
                  <a:spcPts val="5276"/>
                </a:lnSpc>
              </a:pPr>
              <a:r>
                <a:rPr lang="en-US" sz="4059" spc="121" dirty="0">
                  <a:solidFill>
                    <a:srgbClr val="CE1312"/>
                  </a:solidFill>
                  <a:latin typeface="Aileron Bold"/>
                </a:rPr>
                <a:t>STRENGTHS</a:t>
              </a:r>
            </a:p>
          </p:txBody>
        </p:sp>
        <p:sp>
          <p:nvSpPr>
            <p:cNvPr id="6" name="TextBox 6"/>
            <p:cNvSpPr txBox="1"/>
            <p:nvPr/>
          </p:nvSpPr>
          <p:spPr>
            <a:xfrm>
              <a:off x="0" y="1126069"/>
              <a:ext cx="21640800" cy="7778750"/>
            </a:xfrm>
            <a:prstGeom prst="rect">
              <a:avLst/>
            </a:prstGeom>
          </p:spPr>
          <p:txBody>
            <a:bodyPr lIns="0" tIns="0" rIns="0" bIns="0" rtlCol="0" anchor="t">
              <a:spAutoFit/>
            </a:bodyPr>
            <a:lstStyle/>
            <a:p>
              <a:pPr marL="647700" lvl="1" indent="-323850">
                <a:lnSpc>
                  <a:spcPts val="4199"/>
                </a:lnSpc>
                <a:buFont typeface="Arial"/>
                <a:buChar char="•"/>
              </a:pPr>
              <a:r>
                <a:rPr lang="en-US" sz="2999" spc="44" dirty="0" err="1">
                  <a:solidFill>
                    <a:srgbClr val="FFFFFF"/>
                  </a:solidFill>
                  <a:latin typeface="Aileron"/>
                </a:rPr>
                <a:t>Analyse</a:t>
              </a:r>
              <a:r>
                <a:rPr lang="en-US" sz="2999" spc="44" dirty="0">
                  <a:solidFill>
                    <a:srgbClr val="FFFFFF"/>
                  </a:solidFill>
                  <a:latin typeface="Aileron"/>
                </a:rPr>
                <a:t> </a:t>
              </a:r>
              <a:r>
                <a:rPr lang="en-US" sz="2999" spc="44" dirty="0" err="1">
                  <a:solidFill>
                    <a:srgbClr val="FFFFFF"/>
                  </a:solidFill>
                  <a:latin typeface="Aileron"/>
                </a:rPr>
                <a:t>Avancée</a:t>
              </a:r>
              <a:r>
                <a:rPr lang="en-US" sz="2999" spc="44" dirty="0">
                  <a:solidFill>
                    <a:srgbClr val="FFFFFF"/>
                  </a:solidFill>
                  <a:latin typeface="Aileron"/>
                </a:rPr>
                <a:t> des </a:t>
              </a:r>
              <a:r>
                <a:rPr lang="en-US" sz="2999" spc="44" dirty="0" err="1">
                  <a:solidFill>
                    <a:srgbClr val="FFFFFF"/>
                  </a:solidFill>
                  <a:latin typeface="Aileron"/>
                </a:rPr>
                <a:t>Statistiques</a:t>
              </a:r>
              <a:r>
                <a:rPr lang="en-US" sz="2999" spc="44" dirty="0">
                  <a:solidFill>
                    <a:srgbClr val="FFFFFF"/>
                  </a:solidFill>
                  <a:latin typeface="Aileron"/>
                </a:rPr>
                <a:t> : </a:t>
              </a:r>
              <a:r>
                <a:rPr lang="en-US" sz="2999" spc="44" dirty="0" err="1">
                  <a:solidFill>
                    <a:srgbClr val="FFFFFF"/>
                  </a:solidFill>
                  <a:latin typeface="Aileron"/>
                </a:rPr>
                <a:t>YouStats</a:t>
              </a:r>
              <a:r>
                <a:rPr lang="en-US" sz="2999" spc="44" dirty="0">
                  <a:solidFill>
                    <a:srgbClr val="FFFFFF"/>
                  </a:solidFill>
                  <a:latin typeface="Aileron"/>
                </a:rPr>
                <a:t> </a:t>
              </a:r>
              <a:r>
                <a:rPr lang="en-US" sz="2999" spc="44" dirty="0" err="1">
                  <a:solidFill>
                    <a:srgbClr val="FFFFFF"/>
                  </a:solidFill>
                  <a:latin typeface="Aileron"/>
                </a:rPr>
                <a:t>offre</a:t>
              </a:r>
              <a:r>
                <a:rPr lang="en-US" sz="2999" spc="44" dirty="0">
                  <a:solidFill>
                    <a:srgbClr val="FFFFFF"/>
                  </a:solidFill>
                  <a:latin typeface="Aileron"/>
                </a:rPr>
                <a:t> </a:t>
              </a:r>
              <a:r>
                <a:rPr lang="en-US" sz="2999" spc="44" dirty="0" err="1">
                  <a:solidFill>
                    <a:srgbClr val="FFFFFF"/>
                  </a:solidFill>
                  <a:latin typeface="Aileron"/>
                </a:rPr>
                <a:t>une</a:t>
              </a:r>
              <a:r>
                <a:rPr lang="en-US" sz="2999" spc="44" dirty="0">
                  <a:solidFill>
                    <a:srgbClr val="FFFFFF"/>
                  </a:solidFill>
                  <a:latin typeface="Aileron"/>
                </a:rPr>
                <a:t> </a:t>
              </a:r>
              <a:r>
                <a:rPr lang="en-US" sz="2999" spc="44" dirty="0" err="1">
                  <a:solidFill>
                    <a:srgbClr val="FFFFFF"/>
                  </a:solidFill>
                  <a:latin typeface="Aileron"/>
                </a:rPr>
                <a:t>analyse</a:t>
              </a:r>
              <a:r>
                <a:rPr lang="en-US" sz="2999" spc="44" dirty="0">
                  <a:solidFill>
                    <a:srgbClr val="FFFFFF"/>
                  </a:solidFill>
                  <a:latin typeface="Aileron"/>
                </a:rPr>
                <a:t> </a:t>
              </a:r>
              <a:r>
                <a:rPr lang="en-US" sz="2999" spc="44" dirty="0" err="1">
                  <a:solidFill>
                    <a:srgbClr val="FFFFFF"/>
                  </a:solidFill>
                  <a:latin typeface="Aileron"/>
                </a:rPr>
                <a:t>détaillée</a:t>
              </a:r>
              <a:r>
                <a:rPr lang="en-US" sz="2999" spc="44" dirty="0">
                  <a:solidFill>
                    <a:srgbClr val="FFFFFF"/>
                  </a:solidFill>
                  <a:latin typeface="Aileron"/>
                </a:rPr>
                <a:t> des </a:t>
              </a:r>
              <a:r>
                <a:rPr lang="en-US" sz="2999" spc="44" dirty="0" err="1">
                  <a:solidFill>
                    <a:srgbClr val="FFFFFF"/>
                  </a:solidFill>
                  <a:latin typeface="Aileron"/>
                </a:rPr>
                <a:t>statistiques</a:t>
              </a:r>
              <a:r>
                <a:rPr lang="en-US" sz="2999" spc="44" dirty="0">
                  <a:solidFill>
                    <a:srgbClr val="FFFFFF"/>
                  </a:solidFill>
                  <a:latin typeface="Aileron"/>
                </a:rPr>
                <a:t>, </a:t>
              </a:r>
              <a:r>
                <a:rPr lang="en-US" sz="2999" spc="44" dirty="0" err="1">
                  <a:solidFill>
                    <a:srgbClr val="FFFFFF"/>
                  </a:solidFill>
                  <a:latin typeface="Aileron"/>
                </a:rPr>
                <a:t>donnant</a:t>
              </a:r>
              <a:r>
                <a:rPr lang="en-US" sz="2999" spc="44" dirty="0">
                  <a:solidFill>
                    <a:srgbClr val="FFFFFF"/>
                  </a:solidFill>
                  <a:latin typeface="Aileron"/>
                </a:rPr>
                <a:t> aux </a:t>
              </a:r>
              <a:r>
                <a:rPr lang="en-US" sz="2999" spc="44" dirty="0" err="1">
                  <a:solidFill>
                    <a:srgbClr val="FFFFFF"/>
                  </a:solidFill>
                  <a:latin typeface="Aileron"/>
                </a:rPr>
                <a:t>utilisateurs</a:t>
              </a:r>
              <a:r>
                <a:rPr lang="en-US" sz="2999" spc="44" dirty="0">
                  <a:solidFill>
                    <a:srgbClr val="FFFFFF"/>
                  </a:solidFill>
                  <a:latin typeface="Aileron"/>
                </a:rPr>
                <a:t> un aperçu </a:t>
              </a:r>
              <a:r>
                <a:rPr lang="en-US" sz="2999" spc="44" dirty="0" err="1">
                  <a:solidFill>
                    <a:srgbClr val="FFFFFF"/>
                  </a:solidFill>
                  <a:latin typeface="Aileron"/>
                </a:rPr>
                <a:t>approfondi</a:t>
              </a:r>
              <a:r>
                <a:rPr lang="en-US" sz="2999" spc="44" dirty="0">
                  <a:solidFill>
                    <a:srgbClr val="FFFFFF"/>
                  </a:solidFill>
                  <a:latin typeface="Aileron"/>
                </a:rPr>
                <a:t> de la performance de </a:t>
              </a:r>
              <a:r>
                <a:rPr lang="en-US" sz="2999" spc="44" dirty="0" err="1">
                  <a:solidFill>
                    <a:srgbClr val="FFFFFF"/>
                  </a:solidFill>
                  <a:latin typeface="Aileron"/>
                </a:rPr>
                <a:t>leurs</a:t>
              </a:r>
              <a:r>
                <a:rPr lang="en-US" sz="2999" spc="44" dirty="0">
                  <a:solidFill>
                    <a:srgbClr val="FFFFFF"/>
                  </a:solidFill>
                  <a:latin typeface="Aileron"/>
                </a:rPr>
                <a:t> </a:t>
              </a:r>
              <a:r>
                <a:rPr lang="en-US" sz="2999" spc="44" dirty="0" err="1">
                  <a:solidFill>
                    <a:srgbClr val="FFFFFF"/>
                  </a:solidFill>
                  <a:latin typeface="Aileron"/>
                </a:rPr>
                <a:t>vidéos</a:t>
              </a:r>
              <a:r>
                <a:rPr lang="en-US" sz="2999" spc="44" dirty="0">
                  <a:solidFill>
                    <a:srgbClr val="FFFFFF"/>
                  </a:solidFill>
                  <a:latin typeface="Aileron"/>
                </a:rPr>
                <a:t> sur YouTube.</a:t>
              </a:r>
            </a:p>
            <a:p>
              <a:pPr marL="647700" lvl="1" indent="-323850">
                <a:lnSpc>
                  <a:spcPts val="4199"/>
                </a:lnSpc>
                <a:buFont typeface="Arial"/>
                <a:buChar char="•"/>
              </a:pPr>
              <a:r>
                <a:rPr lang="en-US" sz="2999" spc="44" dirty="0">
                  <a:solidFill>
                    <a:srgbClr val="FFFFFF"/>
                  </a:solidFill>
                  <a:latin typeface="Aileron"/>
                </a:rPr>
                <a:t>Top 3 des </a:t>
              </a:r>
              <a:r>
                <a:rPr lang="en-US" sz="2999" spc="44" dirty="0" err="1">
                  <a:solidFill>
                    <a:srgbClr val="FFFFFF"/>
                  </a:solidFill>
                  <a:latin typeface="Aileron"/>
                </a:rPr>
                <a:t>Vidéos</a:t>
              </a:r>
              <a:r>
                <a:rPr lang="en-US" sz="2999" spc="44" dirty="0">
                  <a:solidFill>
                    <a:srgbClr val="FFFFFF"/>
                  </a:solidFill>
                  <a:latin typeface="Aileron"/>
                </a:rPr>
                <a:t> Tendances : La </a:t>
              </a:r>
              <a:r>
                <a:rPr lang="en-US" sz="2999" spc="44" dirty="0" err="1">
                  <a:solidFill>
                    <a:srgbClr val="FFFFFF"/>
                  </a:solidFill>
                  <a:latin typeface="Aileron"/>
                </a:rPr>
                <a:t>fonctionnalité</a:t>
              </a:r>
              <a:r>
                <a:rPr lang="en-US" sz="2999" spc="44" dirty="0">
                  <a:solidFill>
                    <a:srgbClr val="FFFFFF"/>
                  </a:solidFill>
                  <a:latin typeface="Aileron"/>
                </a:rPr>
                <a:t> du Top 3 des </a:t>
              </a:r>
              <a:r>
                <a:rPr lang="en-US" sz="2999" spc="44" dirty="0" err="1">
                  <a:solidFill>
                    <a:srgbClr val="FFFFFF"/>
                  </a:solidFill>
                  <a:latin typeface="Aileron"/>
                </a:rPr>
                <a:t>vidéos</a:t>
              </a:r>
              <a:r>
                <a:rPr lang="en-US" sz="2999" spc="44" dirty="0">
                  <a:solidFill>
                    <a:srgbClr val="FFFFFF"/>
                  </a:solidFill>
                  <a:latin typeface="Aileron"/>
                </a:rPr>
                <a:t> tendances par </a:t>
              </a:r>
              <a:r>
                <a:rPr lang="en-US" sz="2999" spc="44" dirty="0" err="1">
                  <a:solidFill>
                    <a:srgbClr val="FFFFFF"/>
                  </a:solidFill>
                  <a:latin typeface="Aileron"/>
                </a:rPr>
                <a:t>année</a:t>
              </a:r>
              <a:r>
                <a:rPr lang="en-US" sz="2999" spc="44" dirty="0">
                  <a:solidFill>
                    <a:srgbClr val="FFFFFF"/>
                  </a:solidFill>
                  <a:latin typeface="Aileron"/>
                </a:rPr>
                <a:t> </a:t>
              </a:r>
              <a:r>
                <a:rPr lang="en-US" sz="2999" spc="44" dirty="0" err="1">
                  <a:solidFill>
                    <a:srgbClr val="FFFFFF"/>
                  </a:solidFill>
                  <a:latin typeface="Aileron"/>
                </a:rPr>
                <a:t>offre</a:t>
              </a:r>
              <a:r>
                <a:rPr lang="en-US" sz="2999" spc="44" dirty="0">
                  <a:solidFill>
                    <a:srgbClr val="FFFFFF"/>
                  </a:solidFill>
                  <a:latin typeface="Aileron"/>
                </a:rPr>
                <a:t> un </a:t>
              </a:r>
              <a:r>
                <a:rPr lang="en-US" sz="2999" spc="44" dirty="0" err="1">
                  <a:solidFill>
                    <a:srgbClr val="FFFFFF"/>
                  </a:solidFill>
                  <a:latin typeface="Aileron"/>
                </a:rPr>
                <a:t>avantage</a:t>
              </a:r>
              <a:r>
                <a:rPr lang="en-US" sz="2999" spc="44" dirty="0">
                  <a:solidFill>
                    <a:srgbClr val="FFFFFF"/>
                  </a:solidFill>
                  <a:latin typeface="Aileron"/>
                </a:rPr>
                <a:t> </a:t>
              </a:r>
              <a:r>
                <a:rPr lang="en-US" sz="2999" spc="44" dirty="0" err="1">
                  <a:solidFill>
                    <a:srgbClr val="FFFFFF"/>
                  </a:solidFill>
                  <a:latin typeface="Aileron"/>
                </a:rPr>
                <a:t>compétitif</a:t>
              </a:r>
              <a:r>
                <a:rPr lang="en-US" sz="2999" spc="44" dirty="0">
                  <a:solidFill>
                    <a:srgbClr val="FFFFFF"/>
                  </a:solidFill>
                  <a:latin typeface="Aileron"/>
                </a:rPr>
                <a:t> </a:t>
              </a:r>
              <a:r>
                <a:rPr lang="en-US" sz="2999" spc="44" dirty="0" err="1">
                  <a:solidFill>
                    <a:srgbClr val="FFFFFF"/>
                  </a:solidFill>
                  <a:latin typeface="Aileron"/>
                </a:rPr>
                <a:t>en</a:t>
              </a:r>
              <a:r>
                <a:rPr lang="en-US" sz="2999" spc="44" dirty="0">
                  <a:solidFill>
                    <a:srgbClr val="FFFFFF"/>
                  </a:solidFill>
                  <a:latin typeface="Aileron"/>
                </a:rPr>
                <a:t> </a:t>
              </a:r>
              <a:r>
                <a:rPr lang="en-US" sz="2999" spc="44" dirty="0" err="1">
                  <a:solidFill>
                    <a:srgbClr val="FFFFFF"/>
                  </a:solidFill>
                  <a:latin typeface="Aileron"/>
                </a:rPr>
                <a:t>fournissant</a:t>
              </a:r>
              <a:r>
                <a:rPr lang="en-US" sz="2999" spc="44" dirty="0">
                  <a:solidFill>
                    <a:srgbClr val="FFFFFF"/>
                  </a:solidFill>
                  <a:latin typeface="Aileron"/>
                </a:rPr>
                <a:t> des </a:t>
              </a:r>
              <a:r>
                <a:rPr lang="en-US" sz="2999" spc="44" dirty="0" err="1">
                  <a:solidFill>
                    <a:srgbClr val="FFFFFF"/>
                  </a:solidFill>
                  <a:latin typeface="Aileron"/>
                </a:rPr>
                <a:t>informations</a:t>
              </a:r>
              <a:r>
                <a:rPr lang="en-US" sz="2999" spc="44" dirty="0">
                  <a:solidFill>
                    <a:srgbClr val="FFFFFF"/>
                  </a:solidFill>
                  <a:latin typeface="Aileron"/>
                </a:rPr>
                <a:t> </a:t>
              </a:r>
              <a:r>
                <a:rPr lang="en-US" sz="2999" spc="44" dirty="0" err="1">
                  <a:solidFill>
                    <a:srgbClr val="FFFFFF"/>
                  </a:solidFill>
                  <a:latin typeface="Aileron"/>
                </a:rPr>
                <a:t>instantanées</a:t>
              </a:r>
              <a:r>
                <a:rPr lang="en-US" sz="2999" spc="44" dirty="0">
                  <a:solidFill>
                    <a:srgbClr val="FFFFFF"/>
                  </a:solidFill>
                  <a:latin typeface="Aileron"/>
                </a:rPr>
                <a:t> sur les tendances du </a:t>
              </a:r>
              <a:r>
                <a:rPr lang="en-US" sz="2999" spc="44" dirty="0" err="1">
                  <a:solidFill>
                    <a:srgbClr val="FFFFFF"/>
                  </a:solidFill>
                  <a:latin typeface="Aileron"/>
                </a:rPr>
                <a:t>contenu</a:t>
              </a:r>
              <a:r>
                <a:rPr lang="en-US" sz="2999" spc="44" dirty="0">
                  <a:solidFill>
                    <a:srgbClr val="FFFFFF"/>
                  </a:solidFill>
                  <a:latin typeface="Aileron"/>
                </a:rPr>
                <a:t>.</a:t>
              </a:r>
            </a:p>
            <a:p>
              <a:pPr marL="647700" lvl="1" indent="-323850">
                <a:lnSpc>
                  <a:spcPts val="4199"/>
                </a:lnSpc>
                <a:buFont typeface="Arial"/>
                <a:buChar char="•"/>
              </a:pPr>
              <a:r>
                <a:rPr lang="en-US" sz="2999" spc="44" dirty="0" err="1">
                  <a:solidFill>
                    <a:srgbClr val="FFFFFF"/>
                  </a:solidFill>
                  <a:latin typeface="Aileron"/>
                </a:rPr>
                <a:t>Moteur</a:t>
              </a:r>
              <a:r>
                <a:rPr lang="en-US" sz="2999" spc="44" dirty="0">
                  <a:solidFill>
                    <a:srgbClr val="FFFFFF"/>
                  </a:solidFill>
                  <a:latin typeface="Aileron"/>
                </a:rPr>
                <a:t> de Recherche </a:t>
              </a:r>
              <a:r>
                <a:rPr lang="en-US" sz="2999" spc="44" dirty="0" err="1">
                  <a:solidFill>
                    <a:srgbClr val="FFFFFF"/>
                  </a:solidFill>
                  <a:latin typeface="Aileron"/>
                </a:rPr>
                <a:t>Avancé</a:t>
              </a:r>
              <a:r>
                <a:rPr lang="en-US" sz="2999" spc="44" dirty="0">
                  <a:solidFill>
                    <a:srgbClr val="FFFFFF"/>
                  </a:solidFill>
                  <a:latin typeface="Aileron"/>
                </a:rPr>
                <a:t> : </a:t>
              </a:r>
              <a:r>
                <a:rPr lang="en-US" sz="2999" spc="44" dirty="0" err="1">
                  <a:solidFill>
                    <a:srgbClr val="FFFFFF"/>
                  </a:solidFill>
                  <a:latin typeface="Aileron"/>
                </a:rPr>
                <a:t>YouStats</a:t>
              </a:r>
              <a:r>
                <a:rPr lang="en-US" sz="2999" spc="44" dirty="0">
                  <a:solidFill>
                    <a:srgbClr val="FFFFFF"/>
                  </a:solidFill>
                  <a:latin typeface="Aileron"/>
                </a:rPr>
                <a:t> dispose d'un </a:t>
              </a:r>
              <a:r>
                <a:rPr lang="en-US" sz="2999" spc="44" dirty="0" err="1">
                  <a:solidFill>
                    <a:srgbClr val="FFFFFF"/>
                  </a:solidFill>
                  <a:latin typeface="Aileron"/>
                </a:rPr>
                <a:t>moteur</a:t>
              </a:r>
              <a:r>
                <a:rPr lang="en-US" sz="2999" spc="44" dirty="0">
                  <a:solidFill>
                    <a:srgbClr val="FFFFFF"/>
                  </a:solidFill>
                  <a:latin typeface="Aileron"/>
                </a:rPr>
                <a:t> de recherche </a:t>
              </a:r>
              <a:r>
                <a:rPr lang="en-US" sz="2999" spc="44" dirty="0" err="1">
                  <a:solidFill>
                    <a:srgbClr val="FFFFFF"/>
                  </a:solidFill>
                  <a:latin typeface="Aileron"/>
                </a:rPr>
                <a:t>sophistiqué</a:t>
              </a:r>
              <a:r>
                <a:rPr lang="en-US" sz="2999" spc="44" dirty="0">
                  <a:solidFill>
                    <a:srgbClr val="FFFFFF"/>
                  </a:solidFill>
                  <a:latin typeface="Aileron"/>
                </a:rPr>
                <a:t>, </a:t>
              </a:r>
              <a:r>
                <a:rPr lang="en-US" sz="2999" spc="44" dirty="0" err="1">
                  <a:solidFill>
                    <a:srgbClr val="FFFFFF"/>
                  </a:solidFill>
                  <a:latin typeface="Aileron"/>
                </a:rPr>
                <a:t>permettant</a:t>
              </a:r>
              <a:r>
                <a:rPr lang="en-US" sz="2999" spc="44" dirty="0">
                  <a:solidFill>
                    <a:srgbClr val="FFFFFF"/>
                  </a:solidFill>
                  <a:latin typeface="Aileron"/>
                </a:rPr>
                <a:t> aux </a:t>
              </a:r>
              <a:r>
                <a:rPr lang="en-US" sz="2999" spc="44" dirty="0" err="1">
                  <a:solidFill>
                    <a:srgbClr val="FFFFFF"/>
                  </a:solidFill>
                  <a:latin typeface="Aileron"/>
                </a:rPr>
                <a:t>utilisateurs</a:t>
              </a:r>
              <a:r>
                <a:rPr lang="en-US" sz="2999" spc="44" dirty="0">
                  <a:solidFill>
                    <a:srgbClr val="FFFFFF"/>
                  </a:solidFill>
                  <a:latin typeface="Aileron"/>
                </a:rPr>
                <a:t> de </a:t>
              </a:r>
              <a:r>
                <a:rPr lang="en-US" sz="2999" spc="44" dirty="0" err="1">
                  <a:solidFill>
                    <a:srgbClr val="FFFFFF"/>
                  </a:solidFill>
                  <a:latin typeface="Aileron"/>
                </a:rPr>
                <a:t>trouver</a:t>
              </a:r>
              <a:r>
                <a:rPr lang="en-US" sz="2999" spc="44" dirty="0">
                  <a:solidFill>
                    <a:srgbClr val="FFFFFF"/>
                  </a:solidFill>
                  <a:latin typeface="Aileron"/>
                </a:rPr>
                <a:t> </a:t>
              </a:r>
              <a:r>
                <a:rPr lang="en-US" sz="2999" spc="44" dirty="0" err="1">
                  <a:solidFill>
                    <a:srgbClr val="FFFFFF"/>
                  </a:solidFill>
                  <a:latin typeface="Aileron"/>
                </a:rPr>
                <a:t>rapidement</a:t>
              </a:r>
              <a:r>
                <a:rPr lang="en-US" sz="2999" spc="44" dirty="0">
                  <a:solidFill>
                    <a:srgbClr val="FFFFFF"/>
                  </a:solidFill>
                  <a:latin typeface="Aileron"/>
                </a:rPr>
                <a:t> les </a:t>
              </a:r>
              <a:r>
                <a:rPr lang="en-US" sz="2999" spc="44" dirty="0" err="1">
                  <a:solidFill>
                    <a:srgbClr val="FFFFFF"/>
                  </a:solidFill>
                  <a:latin typeface="Aileron"/>
                </a:rPr>
                <a:t>vidéos</a:t>
              </a:r>
              <a:r>
                <a:rPr lang="en-US" sz="2999" spc="44" dirty="0">
                  <a:solidFill>
                    <a:srgbClr val="FFFFFF"/>
                  </a:solidFill>
                  <a:latin typeface="Aileron"/>
                </a:rPr>
                <a:t> tendances par mots </a:t>
              </a:r>
              <a:r>
                <a:rPr lang="en-US" sz="2999" spc="44" dirty="0" err="1">
                  <a:solidFill>
                    <a:srgbClr val="FFFFFF"/>
                  </a:solidFill>
                  <a:latin typeface="Aileron"/>
                </a:rPr>
                <a:t>clés</a:t>
              </a:r>
              <a:r>
                <a:rPr lang="en-US" sz="2999" spc="44" dirty="0">
                  <a:solidFill>
                    <a:srgbClr val="FFFFFF"/>
                  </a:solidFill>
                  <a:latin typeface="Aileron"/>
                </a:rPr>
                <a:t> </a:t>
              </a:r>
              <a:r>
                <a:rPr lang="en-US" sz="2999" spc="44" dirty="0" err="1">
                  <a:solidFill>
                    <a:srgbClr val="FFFFFF"/>
                  </a:solidFill>
                  <a:latin typeface="Aileron"/>
                </a:rPr>
                <a:t>ou</a:t>
              </a:r>
              <a:r>
                <a:rPr lang="en-US" sz="2999" spc="44" dirty="0">
                  <a:solidFill>
                    <a:srgbClr val="FFFFFF"/>
                  </a:solidFill>
                  <a:latin typeface="Aileron"/>
                </a:rPr>
                <a:t> par </a:t>
              </a:r>
              <a:r>
                <a:rPr lang="en-US" sz="2999" spc="44" dirty="0" err="1">
                  <a:solidFill>
                    <a:srgbClr val="FFFFFF"/>
                  </a:solidFill>
                  <a:latin typeface="Aileron"/>
                </a:rPr>
                <a:t>titre</a:t>
              </a:r>
              <a:r>
                <a:rPr lang="en-US" sz="2999" spc="44" dirty="0">
                  <a:solidFill>
                    <a:srgbClr val="FFFFFF"/>
                  </a:solidFill>
                  <a:latin typeface="Aileron"/>
                </a:rPr>
                <a:t>, et </a:t>
              </a:r>
              <a:r>
                <a:rPr lang="en-US" sz="2999" spc="44" dirty="0" err="1">
                  <a:solidFill>
                    <a:srgbClr val="FFFFFF"/>
                  </a:solidFill>
                  <a:latin typeface="Aileron"/>
                </a:rPr>
                <a:t>même</a:t>
              </a:r>
              <a:r>
                <a:rPr lang="en-US" sz="2999" spc="44" dirty="0">
                  <a:solidFill>
                    <a:srgbClr val="FFFFFF"/>
                  </a:solidFill>
                  <a:latin typeface="Aileron"/>
                </a:rPr>
                <a:t> de </a:t>
              </a:r>
              <a:r>
                <a:rPr lang="en-US" sz="2999" spc="44" dirty="0" err="1">
                  <a:solidFill>
                    <a:srgbClr val="FFFFFF"/>
                  </a:solidFill>
                  <a:latin typeface="Aileron"/>
                </a:rPr>
                <a:t>chercher</a:t>
              </a:r>
              <a:r>
                <a:rPr lang="en-US" sz="2999" spc="44" dirty="0">
                  <a:solidFill>
                    <a:srgbClr val="FFFFFF"/>
                  </a:solidFill>
                  <a:latin typeface="Aileron"/>
                </a:rPr>
                <a:t> </a:t>
              </a:r>
              <a:r>
                <a:rPr lang="en-US" sz="2999" spc="44" dirty="0" err="1">
                  <a:solidFill>
                    <a:srgbClr val="FFFFFF"/>
                  </a:solidFill>
                  <a:latin typeface="Aileron"/>
                </a:rPr>
                <a:t>leurs</a:t>
              </a:r>
              <a:r>
                <a:rPr lang="en-US" sz="2999" spc="44" dirty="0">
                  <a:solidFill>
                    <a:srgbClr val="FFFFFF"/>
                  </a:solidFill>
                  <a:latin typeface="Aileron"/>
                </a:rPr>
                <a:t> </a:t>
              </a:r>
              <a:r>
                <a:rPr lang="en-US" sz="2999" spc="44" dirty="0" err="1">
                  <a:solidFill>
                    <a:srgbClr val="FFFFFF"/>
                  </a:solidFill>
                  <a:latin typeface="Aileron"/>
                </a:rPr>
                <a:t>propres</a:t>
              </a:r>
              <a:r>
                <a:rPr lang="en-US" sz="2999" spc="44" dirty="0">
                  <a:solidFill>
                    <a:srgbClr val="FFFFFF"/>
                  </a:solidFill>
                  <a:latin typeface="Aileron"/>
                </a:rPr>
                <a:t> </a:t>
              </a:r>
              <a:r>
                <a:rPr lang="en-US" sz="2999" spc="44" dirty="0" err="1">
                  <a:solidFill>
                    <a:srgbClr val="FFFFFF"/>
                  </a:solidFill>
                  <a:latin typeface="Aileron"/>
                </a:rPr>
                <a:t>vidéos</a:t>
              </a:r>
              <a:r>
                <a:rPr lang="en-US" sz="2999" spc="44" dirty="0">
                  <a:solidFill>
                    <a:srgbClr val="FFFFFF"/>
                  </a:solidFill>
                  <a:latin typeface="Aileron"/>
                </a:rPr>
                <a:t> pour </a:t>
              </a:r>
              <a:r>
                <a:rPr lang="en-US" sz="2999" spc="44" dirty="0" err="1">
                  <a:solidFill>
                    <a:srgbClr val="FFFFFF"/>
                  </a:solidFill>
                  <a:latin typeface="Aileron"/>
                </a:rPr>
                <a:t>vérifier</a:t>
              </a:r>
              <a:r>
                <a:rPr lang="en-US" sz="2999" spc="44" dirty="0">
                  <a:solidFill>
                    <a:srgbClr val="FFFFFF"/>
                  </a:solidFill>
                  <a:latin typeface="Aileron"/>
                </a:rPr>
                <a:t> </a:t>
              </a:r>
              <a:r>
                <a:rPr lang="en-US" sz="2999" spc="44" dirty="0" err="1">
                  <a:solidFill>
                    <a:srgbClr val="FFFFFF"/>
                  </a:solidFill>
                  <a:latin typeface="Aileron"/>
                </a:rPr>
                <a:t>si</a:t>
              </a:r>
              <a:r>
                <a:rPr lang="en-US" sz="2999" spc="44" dirty="0">
                  <a:solidFill>
                    <a:srgbClr val="FFFFFF"/>
                  </a:solidFill>
                  <a:latin typeface="Aileron"/>
                </a:rPr>
                <a:t> </a:t>
              </a:r>
              <a:r>
                <a:rPr lang="en-US" sz="2999" spc="44" dirty="0" err="1">
                  <a:solidFill>
                    <a:srgbClr val="FFFFFF"/>
                  </a:solidFill>
                  <a:latin typeface="Aileron"/>
                </a:rPr>
                <a:t>elles</a:t>
              </a:r>
              <a:r>
                <a:rPr lang="en-US" sz="2999" spc="44" dirty="0">
                  <a:solidFill>
                    <a:srgbClr val="FFFFFF"/>
                  </a:solidFill>
                  <a:latin typeface="Aileron"/>
                </a:rPr>
                <a:t> font </a:t>
              </a:r>
              <a:r>
                <a:rPr lang="en-US" sz="2999" spc="44" dirty="0" err="1">
                  <a:solidFill>
                    <a:srgbClr val="FFFFFF"/>
                  </a:solidFill>
                  <a:latin typeface="Aileron"/>
                </a:rPr>
                <a:t>partie</a:t>
              </a:r>
              <a:r>
                <a:rPr lang="en-US" sz="2999" spc="44" dirty="0">
                  <a:solidFill>
                    <a:srgbClr val="FFFFFF"/>
                  </a:solidFill>
                  <a:latin typeface="Aileron"/>
                </a:rPr>
                <a:t> des tendances YouTube </a:t>
              </a:r>
              <a:r>
                <a:rPr lang="en-US" sz="2999" spc="44" dirty="0" err="1">
                  <a:solidFill>
                    <a:srgbClr val="FFFFFF"/>
                  </a:solidFill>
                  <a:latin typeface="Aileron"/>
                </a:rPr>
                <a:t>en</a:t>
              </a:r>
              <a:r>
                <a:rPr lang="en-US" sz="2999" spc="44" dirty="0">
                  <a:solidFill>
                    <a:srgbClr val="FFFFFF"/>
                  </a:solidFill>
                  <a:latin typeface="Aileron"/>
                </a:rPr>
                <a:t> France.</a:t>
              </a:r>
            </a:p>
            <a:p>
              <a:pPr>
                <a:lnSpc>
                  <a:spcPts val="4199"/>
                </a:lnSpc>
              </a:pPr>
              <a:endParaRPr lang="en-US" sz="2999" spc="44" dirty="0">
                <a:solidFill>
                  <a:srgbClr val="FFFFFF"/>
                </a:solidFill>
                <a:latin typeface="Aileron"/>
              </a:endParaRPr>
            </a:p>
          </p:txBody>
        </p:sp>
      </p:grpSp>
      <p:sp>
        <p:nvSpPr>
          <p:cNvPr id="7" name="TextBox 22">
            <a:extLst>
              <a:ext uri="{FF2B5EF4-FFF2-40B4-BE49-F238E27FC236}">
                <a16:creationId xmlns:a16="http://schemas.microsoft.com/office/drawing/2014/main" id="{ED468E5B-1C39-9AF9-FAA8-9F08E6D06716}"/>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8" name="Image 7" descr="Une image contenant logo, Graphique, symbole, Emblème&#10;&#10;Description générée automatiquement">
            <a:extLst>
              <a:ext uri="{FF2B5EF4-FFF2-40B4-BE49-F238E27FC236}">
                <a16:creationId xmlns:a16="http://schemas.microsoft.com/office/drawing/2014/main" id="{CE2B5742-2406-A907-3889-EC05BB3A0E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7595149" y="6468568"/>
            <a:ext cx="3570775" cy="4005058"/>
          </a:xfrm>
          <a:custGeom>
            <a:avLst/>
            <a:gdLst/>
            <a:ahLst/>
            <a:cxnLst/>
            <a:rect l="l" t="t" r="r" b="b"/>
            <a:pathLst>
              <a:path w="3570775" h="4005058">
                <a:moveTo>
                  <a:pt x="0" y="0"/>
                </a:moveTo>
                <a:lnTo>
                  <a:pt x="3570775" y="0"/>
                </a:lnTo>
                <a:lnTo>
                  <a:pt x="3570775" y="4005058"/>
                </a:lnTo>
                <a:lnTo>
                  <a:pt x="0" y="4005058"/>
                </a:lnTo>
                <a:lnTo>
                  <a:pt x="0" y="0"/>
                </a:lnTo>
                <a:close/>
              </a:path>
            </a:pathLst>
          </a:custGeom>
          <a:blipFill>
            <a:blip r:embed="rId2"/>
            <a:stretch>
              <a:fillRect/>
            </a:stretch>
          </a:blipFill>
        </p:spPr>
        <p:txBody>
          <a:bodyPr/>
          <a:lstStyle/>
          <a:p>
            <a:endParaRPr lang="fr-FR"/>
          </a:p>
        </p:txBody>
      </p:sp>
      <p:sp>
        <p:nvSpPr>
          <p:cNvPr id="4" name="Freeform 4"/>
          <p:cNvSpPr/>
          <p:nvPr/>
        </p:nvSpPr>
        <p:spPr>
          <a:xfrm>
            <a:off x="2295612" y="6468568"/>
            <a:ext cx="3570775" cy="4005058"/>
          </a:xfrm>
          <a:custGeom>
            <a:avLst/>
            <a:gdLst/>
            <a:ahLst/>
            <a:cxnLst/>
            <a:rect l="l" t="t" r="r" b="b"/>
            <a:pathLst>
              <a:path w="3570775" h="4005058">
                <a:moveTo>
                  <a:pt x="0" y="0"/>
                </a:moveTo>
                <a:lnTo>
                  <a:pt x="3570774" y="0"/>
                </a:lnTo>
                <a:lnTo>
                  <a:pt x="3570774" y="4005058"/>
                </a:lnTo>
                <a:lnTo>
                  <a:pt x="0" y="4005058"/>
                </a:lnTo>
                <a:lnTo>
                  <a:pt x="0" y="0"/>
                </a:lnTo>
                <a:close/>
              </a:path>
            </a:pathLst>
          </a:custGeom>
          <a:blipFill>
            <a:blip r:embed="rId2"/>
            <a:stretch>
              <a:fillRect/>
            </a:stretch>
          </a:blipFill>
        </p:spPr>
        <p:txBody>
          <a:bodyPr/>
          <a:lstStyle/>
          <a:p>
            <a:endParaRPr lang="fr-FR"/>
          </a:p>
        </p:txBody>
      </p:sp>
      <p:grpSp>
        <p:nvGrpSpPr>
          <p:cNvPr id="5" name="Group 5"/>
          <p:cNvGrpSpPr/>
          <p:nvPr/>
        </p:nvGrpSpPr>
        <p:grpSpPr>
          <a:xfrm>
            <a:off x="5315352" y="5397107"/>
            <a:ext cx="1948754" cy="1948746"/>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solidFill>
            <a:ln w="12700">
              <a:solidFill>
                <a:srgbClr val="000000"/>
              </a:solidFill>
            </a:ln>
          </p:spPr>
          <p:txBody>
            <a:bodyPr/>
            <a:lstStyle/>
            <a:p>
              <a:endParaRPr lang="fr-FR"/>
            </a:p>
          </p:txBody>
        </p:sp>
      </p:grpSp>
      <p:grpSp>
        <p:nvGrpSpPr>
          <p:cNvPr id="7" name="Group 7"/>
          <p:cNvGrpSpPr/>
          <p:nvPr/>
        </p:nvGrpSpPr>
        <p:grpSpPr>
          <a:xfrm>
            <a:off x="2459815" y="4699948"/>
            <a:ext cx="2855537" cy="2855525"/>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7836" t="-36099" b="-53124"/>
              </a:stretch>
            </a:blipFill>
          </p:spPr>
          <p:txBody>
            <a:bodyPr/>
            <a:lstStyle/>
            <a:p>
              <a:endParaRPr lang="fr-FR"/>
            </a:p>
          </p:txBody>
        </p:sp>
      </p:grpSp>
      <p:sp>
        <p:nvSpPr>
          <p:cNvPr id="9" name="Freeform 9"/>
          <p:cNvSpPr/>
          <p:nvPr/>
        </p:nvSpPr>
        <p:spPr>
          <a:xfrm>
            <a:off x="12760375" y="6468568"/>
            <a:ext cx="3570775" cy="4005058"/>
          </a:xfrm>
          <a:custGeom>
            <a:avLst/>
            <a:gdLst/>
            <a:ahLst/>
            <a:cxnLst/>
            <a:rect l="l" t="t" r="r" b="b"/>
            <a:pathLst>
              <a:path w="3570775" h="4005058">
                <a:moveTo>
                  <a:pt x="0" y="0"/>
                </a:moveTo>
                <a:lnTo>
                  <a:pt x="3570774" y="0"/>
                </a:lnTo>
                <a:lnTo>
                  <a:pt x="3570774" y="4005058"/>
                </a:lnTo>
                <a:lnTo>
                  <a:pt x="0" y="4005058"/>
                </a:lnTo>
                <a:lnTo>
                  <a:pt x="0" y="0"/>
                </a:lnTo>
                <a:close/>
              </a:path>
            </a:pathLst>
          </a:custGeom>
          <a:blipFill>
            <a:blip r:embed="rId2"/>
            <a:stretch>
              <a:fillRect/>
            </a:stretch>
          </a:blipFill>
        </p:spPr>
        <p:txBody>
          <a:bodyPr/>
          <a:lstStyle/>
          <a:p>
            <a:endParaRPr lang="fr-FR"/>
          </a:p>
        </p:txBody>
      </p:sp>
      <p:grpSp>
        <p:nvGrpSpPr>
          <p:cNvPr id="10" name="Group 10"/>
          <p:cNvGrpSpPr/>
          <p:nvPr/>
        </p:nvGrpSpPr>
        <p:grpSpPr>
          <a:xfrm>
            <a:off x="13450971" y="5381625"/>
            <a:ext cx="1948754" cy="1948746"/>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solidFill>
            <a:ln w="12700">
              <a:solidFill>
                <a:srgbClr val="000000"/>
              </a:solidFill>
            </a:ln>
          </p:spPr>
          <p:txBody>
            <a:bodyPr/>
            <a:lstStyle/>
            <a:p>
              <a:endParaRPr lang="fr-FR"/>
            </a:p>
          </p:txBody>
        </p:sp>
      </p:grpSp>
      <p:grpSp>
        <p:nvGrpSpPr>
          <p:cNvPr id="12" name="Group 12"/>
          <p:cNvGrpSpPr/>
          <p:nvPr/>
        </p:nvGrpSpPr>
        <p:grpSpPr>
          <a:xfrm>
            <a:off x="12972648" y="4699948"/>
            <a:ext cx="2855537" cy="2855525"/>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16666" b="-16666"/>
              </a:stretch>
            </a:blipFill>
          </p:spPr>
          <p:txBody>
            <a:bodyPr/>
            <a:lstStyle/>
            <a:p>
              <a:endParaRPr lang="fr-FR"/>
            </a:p>
          </p:txBody>
        </p:sp>
      </p:grpSp>
      <p:grpSp>
        <p:nvGrpSpPr>
          <p:cNvPr id="14" name="Group 14"/>
          <p:cNvGrpSpPr/>
          <p:nvPr/>
        </p:nvGrpSpPr>
        <p:grpSpPr>
          <a:xfrm>
            <a:off x="8245692" y="5372100"/>
            <a:ext cx="1948754" cy="1948746"/>
            <a:chOff x="0" y="0"/>
            <a:chExt cx="6350000" cy="6349975"/>
          </a:xfrm>
        </p:grpSpPr>
        <p:sp>
          <p:nvSpPr>
            <p:cNvPr id="15" name="Freeform 1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solidFill>
            <a:ln w="12700">
              <a:solidFill>
                <a:srgbClr val="000000"/>
              </a:solidFill>
            </a:ln>
          </p:spPr>
          <p:txBody>
            <a:bodyPr/>
            <a:lstStyle/>
            <a:p>
              <a:endParaRPr lang="fr-FR"/>
            </a:p>
          </p:txBody>
        </p:sp>
      </p:grpSp>
      <p:grpSp>
        <p:nvGrpSpPr>
          <p:cNvPr id="16" name="Group 16"/>
          <p:cNvGrpSpPr/>
          <p:nvPr/>
        </p:nvGrpSpPr>
        <p:grpSpPr>
          <a:xfrm>
            <a:off x="7715057" y="4699948"/>
            <a:ext cx="2855537" cy="2855525"/>
            <a:chOff x="0" y="0"/>
            <a:chExt cx="6350000" cy="6349975"/>
          </a:xfrm>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7013" r="-7013"/>
              </a:stretch>
            </a:blipFill>
          </p:spPr>
          <p:txBody>
            <a:bodyPr/>
            <a:lstStyle/>
            <a:p>
              <a:endParaRPr lang="fr-FR"/>
            </a:p>
          </p:txBody>
        </p:sp>
      </p:grpSp>
      <p:sp>
        <p:nvSpPr>
          <p:cNvPr id="18" name="Freeform 18"/>
          <p:cNvSpPr/>
          <p:nvPr/>
        </p:nvSpPr>
        <p:spPr>
          <a:xfrm>
            <a:off x="1235517" y="7627436"/>
            <a:ext cx="1342378" cy="379222"/>
          </a:xfrm>
          <a:custGeom>
            <a:avLst/>
            <a:gdLst/>
            <a:ahLst/>
            <a:cxnLst/>
            <a:rect l="l" t="t" r="r" b="b"/>
            <a:pathLst>
              <a:path w="1342378" h="379222">
                <a:moveTo>
                  <a:pt x="0" y="0"/>
                </a:moveTo>
                <a:lnTo>
                  <a:pt x="1342378" y="0"/>
                </a:lnTo>
                <a:lnTo>
                  <a:pt x="1342378" y="379221"/>
                </a:lnTo>
                <a:lnTo>
                  <a:pt x="0" y="3792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9" name="Freeform 19"/>
          <p:cNvSpPr/>
          <p:nvPr/>
        </p:nvSpPr>
        <p:spPr>
          <a:xfrm>
            <a:off x="10570593" y="6527392"/>
            <a:ext cx="1190660" cy="508737"/>
          </a:xfrm>
          <a:custGeom>
            <a:avLst/>
            <a:gdLst/>
            <a:ahLst/>
            <a:cxnLst/>
            <a:rect l="l" t="t" r="r" b="b"/>
            <a:pathLst>
              <a:path w="1190660" h="508737">
                <a:moveTo>
                  <a:pt x="0" y="0"/>
                </a:moveTo>
                <a:lnTo>
                  <a:pt x="1190661" y="0"/>
                </a:lnTo>
                <a:lnTo>
                  <a:pt x="1190661" y="508737"/>
                </a:lnTo>
                <a:lnTo>
                  <a:pt x="0" y="508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20" name="Freeform 20"/>
          <p:cNvSpPr/>
          <p:nvPr/>
        </p:nvSpPr>
        <p:spPr>
          <a:xfrm>
            <a:off x="15952010" y="5921375"/>
            <a:ext cx="1558207" cy="1073215"/>
          </a:xfrm>
          <a:custGeom>
            <a:avLst/>
            <a:gdLst/>
            <a:ahLst/>
            <a:cxnLst/>
            <a:rect l="l" t="t" r="r" b="b"/>
            <a:pathLst>
              <a:path w="1558207" h="1073215">
                <a:moveTo>
                  <a:pt x="0" y="0"/>
                </a:moveTo>
                <a:lnTo>
                  <a:pt x="1558207" y="0"/>
                </a:lnTo>
                <a:lnTo>
                  <a:pt x="1558207" y="1073215"/>
                </a:lnTo>
                <a:lnTo>
                  <a:pt x="0" y="10732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a:p>
        </p:txBody>
      </p:sp>
      <p:sp>
        <p:nvSpPr>
          <p:cNvPr id="21" name="TextBox 21"/>
          <p:cNvSpPr txBox="1"/>
          <p:nvPr/>
        </p:nvSpPr>
        <p:spPr>
          <a:xfrm>
            <a:off x="714620" y="1918647"/>
            <a:ext cx="16858761" cy="2600326"/>
          </a:xfrm>
          <a:prstGeom prst="rect">
            <a:avLst/>
          </a:prstGeom>
        </p:spPr>
        <p:txBody>
          <a:bodyPr lIns="0" tIns="0" rIns="0" bIns="0" rtlCol="0" anchor="t">
            <a:spAutoFit/>
          </a:bodyPr>
          <a:lstStyle/>
          <a:p>
            <a:pPr algn="ctr">
              <a:lnSpc>
                <a:spcPts val="4199"/>
              </a:lnSpc>
              <a:spcBef>
                <a:spcPct val="0"/>
              </a:spcBef>
            </a:pPr>
            <a:r>
              <a:rPr lang="en-US" sz="2999" dirty="0" err="1">
                <a:solidFill>
                  <a:srgbClr val="FFFFFF"/>
                </a:solidFill>
                <a:latin typeface="Rubik"/>
              </a:rPr>
              <a:t>Bienvenue</a:t>
            </a:r>
            <a:r>
              <a:rPr lang="en-US" sz="2999" dirty="0">
                <a:solidFill>
                  <a:srgbClr val="FFFFFF"/>
                </a:solidFill>
                <a:latin typeface="Rubik"/>
              </a:rPr>
              <a:t> dans la </a:t>
            </a:r>
            <a:r>
              <a:rPr lang="en-US" sz="2999" dirty="0" err="1">
                <a:solidFill>
                  <a:srgbClr val="FFFFFF"/>
                </a:solidFill>
                <a:latin typeface="Rubik"/>
              </a:rPr>
              <a:t>présentation</a:t>
            </a:r>
            <a:r>
              <a:rPr lang="en-US" sz="2999" dirty="0">
                <a:solidFill>
                  <a:srgbClr val="FFFFFF"/>
                </a:solidFill>
                <a:latin typeface="Rubik"/>
              </a:rPr>
              <a:t> de CYA Groupe.  Notre engagement se </a:t>
            </a:r>
            <a:r>
              <a:rPr lang="en-US" sz="2999" dirty="0" err="1">
                <a:solidFill>
                  <a:srgbClr val="FFFFFF"/>
                </a:solidFill>
                <a:latin typeface="Rubik"/>
              </a:rPr>
              <a:t>porte</a:t>
            </a:r>
            <a:r>
              <a:rPr lang="en-US" sz="2999" dirty="0">
                <a:solidFill>
                  <a:srgbClr val="FFFFFF"/>
                </a:solidFill>
                <a:latin typeface="Rubik"/>
              </a:rPr>
              <a:t> sur la proposition de solutions </a:t>
            </a:r>
            <a:r>
              <a:rPr lang="en-US" sz="2999" dirty="0" err="1">
                <a:solidFill>
                  <a:srgbClr val="FFFFFF"/>
                </a:solidFill>
                <a:latin typeface="Rubik"/>
              </a:rPr>
              <a:t>novatrices</a:t>
            </a:r>
            <a:r>
              <a:rPr lang="en-US" sz="2999" dirty="0">
                <a:solidFill>
                  <a:srgbClr val="FFFFFF"/>
                </a:solidFill>
                <a:latin typeface="Rubik"/>
              </a:rPr>
              <a:t> </a:t>
            </a:r>
            <a:r>
              <a:rPr lang="en-US" sz="2999" dirty="0" err="1">
                <a:solidFill>
                  <a:srgbClr val="FFFFFF"/>
                </a:solidFill>
                <a:latin typeface="Rubik"/>
              </a:rPr>
              <a:t>destinées</a:t>
            </a:r>
            <a:r>
              <a:rPr lang="en-US" sz="2999" dirty="0">
                <a:solidFill>
                  <a:srgbClr val="FFFFFF"/>
                </a:solidFill>
                <a:latin typeface="Rubik"/>
              </a:rPr>
              <a:t> aux </a:t>
            </a:r>
            <a:r>
              <a:rPr lang="en-US" sz="2999" dirty="0" err="1">
                <a:solidFill>
                  <a:srgbClr val="FFFFFF"/>
                </a:solidFill>
                <a:latin typeface="Rubik"/>
              </a:rPr>
              <a:t>créateurs</a:t>
            </a:r>
            <a:r>
              <a:rPr lang="en-US" sz="2999" dirty="0">
                <a:solidFill>
                  <a:srgbClr val="FFFFFF"/>
                </a:solidFill>
                <a:latin typeface="Rubik"/>
              </a:rPr>
              <a:t> de </a:t>
            </a:r>
            <a:r>
              <a:rPr lang="en-US" sz="2999" dirty="0" err="1">
                <a:solidFill>
                  <a:srgbClr val="FFFFFF"/>
                </a:solidFill>
                <a:latin typeface="Rubik"/>
              </a:rPr>
              <a:t>contenu</a:t>
            </a:r>
            <a:r>
              <a:rPr lang="en-US" sz="2999" dirty="0">
                <a:solidFill>
                  <a:srgbClr val="FFFFFF"/>
                </a:solidFill>
                <a:latin typeface="Rubik"/>
              </a:rPr>
              <a:t>, avec </a:t>
            </a:r>
            <a:r>
              <a:rPr lang="en-US" sz="2999" dirty="0" err="1">
                <a:solidFill>
                  <a:srgbClr val="FFFFFF"/>
                </a:solidFill>
                <a:latin typeface="Rubik"/>
              </a:rPr>
              <a:t>une</a:t>
            </a:r>
            <a:r>
              <a:rPr lang="en-US" sz="2999" dirty="0">
                <a:solidFill>
                  <a:srgbClr val="FFFFFF"/>
                </a:solidFill>
                <a:latin typeface="Rubik"/>
              </a:rPr>
              <a:t> attention </a:t>
            </a:r>
            <a:r>
              <a:rPr lang="en-US" sz="2999" dirty="0" err="1">
                <a:solidFill>
                  <a:srgbClr val="FFFFFF"/>
                </a:solidFill>
                <a:latin typeface="Rubik"/>
              </a:rPr>
              <a:t>particulière</a:t>
            </a:r>
            <a:r>
              <a:rPr lang="en-US" sz="2999" dirty="0">
                <a:solidFill>
                  <a:srgbClr val="FFFFFF"/>
                </a:solidFill>
                <a:latin typeface="Rubik"/>
              </a:rPr>
              <a:t> </a:t>
            </a:r>
            <a:r>
              <a:rPr lang="en-US" sz="2999" dirty="0" err="1">
                <a:solidFill>
                  <a:srgbClr val="FFFFFF"/>
                </a:solidFill>
                <a:latin typeface="Rubik"/>
              </a:rPr>
              <a:t>portée</a:t>
            </a:r>
            <a:r>
              <a:rPr lang="en-US" sz="2999" dirty="0">
                <a:solidFill>
                  <a:srgbClr val="FFFFFF"/>
                </a:solidFill>
                <a:latin typeface="Rubik"/>
              </a:rPr>
              <a:t> aux </a:t>
            </a:r>
            <a:r>
              <a:rPr lang="en-US" sz="2999" dirty="0" err="1">
                <a:solidFill>
                  <a:srgbClr val="FFFFFF"/>
                </a:solidFill>
                <a:latin typeface="Rubik"/>
              </a:rPr>
              <a:t>YouTubeurs</a:t>
            </a:r>
            <a:r>
              <a:rPr lang="en-US" sz="2999" dirty="0">
                <a:solidFill>
                  <a:srgbClr val="FFFFFF"/>
                </a:solidFill>
                <a:latin typeface="Rubik"/>
              </a:rPr>
              <a:t>. </a:t>
            </a:r>
          </a:p>
          <a:p>
            <a:pPr algn="ctr">
              <a:lnSpc>
                <a:spcPts val="4199"/>
              </a:lnSpc>
              <a:spcBef>
                <a:spcPct val="0"/>
              </a:spcBef>
            </a:pPr>
            <a:endParaRPr lang="en-US" sz="2999" dirty="0">
              <a:solidFill>
                <a:srgbClr val="FFFFFF"/>
              </a:solidFill>
              <a:latin typeface="Rubik"/>
            </a:endParaRPr>
          </a:p>
          <a:p>
            <a:pPr algn="ctr">
              <a:lnSpc>
                <a:spcPts val="4199"/>
              </a:lnSpc>
              <a:spcBef>
                <a:spcPct val="0"/>
              </a:spcBef>
            </a:pPr>
            <a:r>
              <a:rPr lang="en-US" sz="2999" dirty="0" err="1">
                <a:solidFill>
                  <a:srgbClr val="FFFFFF"/>
                </a:solidFill>
                <a:latin typeface="Rubik"/>
              </a:rPr>
              <a:t>Voici</a:t>
            </a:r>
            <a:r>
              <a:rPr lang="en-US" sz="2999" dirty="0">
                <a:solidFill>
                  <a:srgbClr val="FFFFFF"/>
                </a:solidFill>
                <a:latin typeface="Rubik"/>
              </a:rPr>
              <a:t> </a:t>
            </a:r>
            <a:r>
              <a:rPr lang="en-US" sz="2999" dirty="0" err="1">
                <a:solidFill>
                  <a:srgbClr val="FFFFFF"/>
                </a:solidFill>
                <a:latin typeface="Rubik"/>
              </a:rPr>
              <a:t>notre</a:t>
            </a:r>
            <a:r>
              <a:rPr lang="en-US" sz="2999" dirty="0">
                <a:solidFill>
                  <a:srgbClr val="FFFFFF"/>
                </a:solidFill>
                <a:latin typeface="Rubik"/>
              </a:rPr>
              <a:t> équipe de </a:t>
            </a:r>
            <a:r>
              <a:rPr lang="en-US" sz="2999" dirty="0" err="1">
                <a:solidFill>
                  <a:srgbClr val="FFFFFF"/>
                </a:solidFill>
                <a:latin typeface="Rubik"/>
              </a:rPr>
              <a:t>développeurs</a:t>
            </a:r>
            <a:r>
              <a:rPr lang="en-US" sz="2999" dirty="0">
                <a:solidFill>
                  <a:srgbClr val="FFFFFF"/>
                </a:solidFill>
                <a:latin typeface="Rubik"/>
              </a:rPr>
              <a:t> </a:t>
            </a:r>
            <a:r>
              <a:rPr lang="en-US" sz="2999" dirty="0" err="1">
                <a:solidFill>
                  <a:srgbClr val="FFFFFF"/>
                </a:solidFill>
                <a:latin typeface="Rubik"/>
              </a:rPr>
              <a:t>informatiques</a:t>
            </a:r>
            <a:r>
              <a:rPr lang="en-US" sz="2999" dirty="0">
                <a:solidFill>
                  <a:srgbClr val="FFFFFF"/>
                </a:solidFill>
                <a:latin typeface="Rubik"/>
              </a:rPr>
              <a:t>:</a:t>
            </a:r>
          </a:p>
        </p:txBody>
      </p:sp>
      <p:sp>
        <p:nvSpPr>
          <p:cNvPr id="22" name="TextBox 22"/>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sp>
        <p:nvSpPr>
          <p:cNvPr id="23" name="TextBox 23"/>
          <p:cNvSpPr txBox="1"/>
          <p:nvPr/>
        </p:nvSpPr>
        <p:spPr>
          <a:xfrm>
            <a:off x="6731644" y="847403"/>
            <a:ext cx="5581055" cy="661720"/>
          </a:xfrm>
          <a:prstGeom prst="rect">
            <a:avLst/>
          </a:prstGeom>
        </p:spPr>
        <p:txBody>
          <a:bodyPr wrap="square" lIns="0" tIns="0" rIns="0" bIns="0" rtlCol="0" anchor="t">
            <a:spAutoFit/>
          </a:bodyPr>
          <a:lstStyle/>
          <a:p>
            <a:pPr algn="ctr">
              <a:lnSpc>
                <a:spcPts val="5599"/>
              </a:lnSpc>
            </a:pPr>
            <a:r>
              <a:rPr lang="en-US" sz="3999" dirty="0">
                <a:solidFill>
                  <a:srgbClr val="FFFFFF"/>
                </a:solidFill>
                <a:latin typeface="Nourd Bold"/>
              </a:rPr>
              <a:t>Qui </a:t>
            </a:r>
            <a:r>
              <a:rPr lang="en-US" sz="3999" dirty="0" err="1">
                <a:solidFill>
                  <a:srgbClr val="FFFFFF"/>
                </a:solidFill>
                <a:latin typeface="Nourd Bold"/>
              </a:rPr>
              <a:t>sommes</a:t>
            </a:r>
            <a:r>
              <a:rPr lang="en-US" sz="3999" dirty="0">
                <a:solidFill>
                  <a:srgbClr val="FFFFFF"/>
                </a:solidFill>
                <a:latin typeface="Nourd Bold"/>
              </a:rPr>
              <a:t>-nous ?</a:t>
            </a:r>
          </a:p>
        </p:txBody>
      </p:sp>
      <p:sp>
        <p:nvSpPr>
          <p:cNvPr id="24" name="TextBox 24"/>
          <p:cNvSpPr txBox="1"/>
          <p:nvPr/>
        </p:nvSpPr>
        <p:spPr>
          <a:xfrm>
            <a:off x="11219" y="6051510"/>
            <a:ext cx="2448596" cy="1384300"/>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Nourd Bold"/>
              </a:rPr>
              <a:t>Cécile Huang</a:t>
            </a:r>
          </a:p>
        </p:txBody>
      </p:sp>
      <p:sp>
        <p:nvSpPr>
          <p:cNvPr id="25" name="TextBox 25"/>
          <p:cNvSpPr txBox="1"/>
          <p:nvPr/>
        </p:nvSpPr>
        <p:spPr>
          <a:xfrm>
            <a:off x="10800011" y="7086796"/>
            <a:ext cx="1512689" cy="138430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Yoan </a:t>
            </a:r>
          </a:p>
          <a:p>
            <a:pPr algn="ctr">
              <a:lnSpc>
                <a:spcPts val="5599"/>
              </a:lnSpc>
              <a:spcBef>
                <a:spcPct val="0"/>
              </a:spcBef>
            </a:pPr>
            <a:r>
              <a:rPr lang="en-US" sz="3999">
                <a:solidFill>
                  <a:srgbClr val="FFFFFF"/>
                </a:solidFill>
                <a:latin typeface="Nourd Bold"/>
              </a:rPr>
              <a:t>Jsem</a:t>
            </a:r>
          </a:p>
        </p:txBody>
      </p:sp>
      <p:sp>
        <p:nvSpPr>
          <p:cNvPr id="26" name="TextBox 26"/>
          <p:cNvSpPr txBox="1"/>
          <p:nvPr/>
        </p:nvSpPr>
        <p:spPr>
          <a:xfrm>
            <a:off x="16485410" y="4413250"/>
            <a:ext cx="1499096" cy="138430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Alice </a:t>
            </a:r>
          </a:p>
          <a:p>
            <a:pPr algn="ctr">
              <a:lnSpc>
                <a:spcPts val="5599"/>
              </a:lnSpc>
              <a:spcBef>
                <a:spcPct val="0"/>
              </a:spcBef>
            </a:pPr>
            <a:r>
              <a:rPr lang="en-US" sz="3999">
                <a:solidFill>
                  <a:srgbClr val="FFFFFF"/>
                </a:solidFill>
                <a:latin typeface="Nourd Bold"/>
              </a:rPr>
              <a:t>Liu</a:t>
            </a:r>
          </a:p>
        </p:txBody>
      </p:sp>
      <p:pic>
        <p:nvPicPr>
          <p:cNvPr id="27" name="Image 26" descr="Une image contenant logo, Graphique, symbole, Emblème&#10;&#10;Description générée automatiquement">
            <a:extLst>
              <a:ext uri="{FF2B5EF4-FFF2-40B4-BE49-F238E27FC236}">
                <a16:creationId xmlns:a16="http://schemas.microsoft.com/office/drawing/2014/main" id="{4EB6A4A8-8B86-645F-DB16-E86CB7200F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7054056" y="883942"/>
            <a:ext cx="4179888"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SWOT Strategie</a:t>
            </a:r>
          </a:p>
        </p:txBody>
      </p:sp>
      <p:grpSp>
        <p:nvGrpSpPr>
          <p:cNvPr id="4" name="Group 4"/>
          <p:cNvGrpSpPr/>
          <p:nvPr/>
        </p:nvGrpSpPr>
        <p:grpSpPr>
          <a:xfrm>
            <a:off x="1028700" y="3983037"/>
            <a:ext cx="16230600" cy="2320925"/>
            <a:chOff x="0" y="0"/>
            <a:chExt cx="21640800" cy="3094567"/>
          </a:xfrm>
        </p:grpSpPr>
        <p:sp>
          <p:nvSpPr>
            <p:cNvPr id="5" name="TextBox 5"/>
            <p:cNvSpPr txBox="1"/>
            <p:nvPr/>
          </p:nvSpPr>
          <p:spPr>
            <a:xfrm>
              <a:off x="0" y="-38100"/>
              <a:ext cx="21640800" cy="846667"/>
            </a:xfrm>
            <a:prstGeom prst="rect">
              <a:avLst/>
            </a:prstGeom>
          </p:spPr>
          <p:txBody>
            <a:bodyPr lIns="0" tIns="0" rIns="0" bIns="0" rtlCol="0" anchor="t">
              <a:spAutoFit/>
            </a:bodyPr>
            <a:lstStyle/>
            <a:p>
              <a:pPr algn="just">
                <a:lnSpc>
                  <a:spcPts val="5199"/>
                </a:lnSpc>
              </a:pPr>
              <a:r>
                <a:rPr lang="en-US" sz="3999" spc="119">
                  <a:solidFill>
                    <a:srgbClr val="CE1312"/>
                  </a:solidFill>
                  <a:latin typeface="Aileron Bold"/>
                </a:rPr>
                <a:t>WEAKNESSES</a:t>
              </a:r>
            </a:p>
          </p:txBody>
        </p:sp>
        <p:sp>
          <p:nvSpPr>
            <p:cNvPr id="6" name="TextBox 6"/>
            <p:cNvSpPr txBox="1"/>
            <p:nvPr/>
          </p:nvSpPr>
          <p:spPr>
            <a:xfrm>
              <a:off x="0" y="995892"/>
              <a:ext cx="21640800" cy="2098675"/>
            </a:xfrm>
            <a:prstGeom prst="rect">
              <a:avLst/>
            </a:prstGeom>
          </p:spPr>
          <p:txBody>
            <a:bodyPr lIns="0" tIns="0" rIns="0" bIns="0" rtlCol="0" anchor="t">
              <a:spAutoFit/>
            </a:bodyPr>
            <a:lstStyle/>
            <a:p>
              <a:pPr>
                <a:lnSpc>
                  <a:spcPts val="4200"/>
                </a:lnSpc>
              </a:pPr>
              <a:r>
                <a:rPr lang="en-US" sz="3000" spc="44" dirty="0" err="1">
                  <a:solidFill>
                    <a:srgbClr val="FFFFFF"/>
                  </a:solidFill>
                  <a:latin typeface="Aileron"/>
                </a:rPr>
                <a:t>Dépendance</a:t>
              </a:r>
              <a:r>
                <a:rPr lang="en-US" sz="3000" spc="44" dirty="0">
                  <a:solidFill>
                    <a:srgbClr val="FFFFFF"/>
                  </a:solidFill>
                  <a:latin typeface="Aileron"/>
                </a:rPr>
                <a:t> à la </a:t>
              </a:r>
              <a:r>
                <a:rPr lang="en-US" sz="3000" spc="44" dirty="0" err="1">
                  <a:solidFill>
                    <a:srgbClr val="FFFFFF"/>
                  </a:solidFill>
                  <a:latin typeface="Aileron"/>
                </a:rPr>
                <a:t>Connexion</a:t>
              </a:r>
              <a:r>
                <a:rPr lang="en-US" sz="3000" spc="44" dirty="0">
                  <a:solidFill>
                    <a:srgbClr val="FFFFFF"/>
                  </a:solidFill>
                  <a:latin typeface="Aileron"/>
                </a:rPr>
                <a:t> Internet : </a:t>
              </a:r>
              <a:r>
                <a:rPr lang="en-US" sz="3000" spc="44" dirty="0" err="1">
                  <a:solidFill>
                    <a:srgbClr val="FFFFFF"/>
                  </a:solidFill>
                  <a:latin typeface="Aileron"/>
                </a:rPr>
                <a:t>YouStats</a:t>
              </a:r>
              <a:r>
                <a:rPr lang="en-US" sz="3000" spc="44" dirty="0">
                  <a:solidFill>
                    <a:srgbClr val="FFFFFF"/>
                  </a:solidFill>
                  <a:latin typeface="Aileron"/>
                </a:rPr>
                <a:t> </a:t>
              </a:r>
              <a:r>
                <a:rPr lang="en-US" sz="3000" spc="44" dirty="0" err="1">
                  <a:solidFill>
                    <a:srgbClr val="FFFFFF"/>
                  </a:solidFill>
                  <a:latin typeface="Aileron"/>
                </a:rPr>
                <a:t>nécessite</a:t>
              </a:r>
              <a:r>
                <a:rPr lang="en-US" sz="3000" spc="44" dirty="0">
                  <a:solidFill>
                    <a:srgbClr val="FFFFFF"/>
                  </a:solidFill>
                  <a:latin typeface="Aileron"/>
                </a:rPr>
                <a:t> </a:t>
              </a:r>
              <a:r>
                <a:rPr lang="en-US" sz="3000" spc="44" dirty="0" err="1">
                  <a:solidFill>
                    <a:srgbClr val="FFFFFF"/>
                  </a:solidFill>
                  <a:latin typeface="Aileron"/>
                </a:rPr>
                <a:t>une</a:t>
              </a:r>
              <a:r>
                <a:rPr lang="en-US" sz="3000" spc="44" dirty="0">
                  <a:solidFill>
                    <a:srgbClr val="FFFFFF"/>
                  </a:solidFill>
                  <a:latin typeface="Aileron"/>
                </a:rPr>
                <a:t> </a:t>
              </a:r>
              <a:r>
                <a:rPr lang="en-US" sz="3000" spc="44" dirty="0" err="1">
                  <a:solidFill>
                    <a:srgbClr val="FFFFFF"/>
                  </a:solidFill>
                  <a:latin typeface="Aileron"/>
                </a:rPr>
                <a:t>connexion</a:t>
              </a:r>
              <a:r>
                <a:rPr lang="en-US" sz="3000" spc="44" dirty="0">
                  <a:solidFill>
                    <a:srgbClr val="FFFFFF"/>
                  </a:solidFill>
                  <a:latin typeface="Aileron"/>
                </a:rPr>
                <a:t> Internet </a:t>
              </a:r>
              <a:r>
                <a:rPr lang="en-US" sz="3000" spc="44" dirty="0" err="1">
                  <a:solidFill>
                    <a:srgbClr val="FFFFFF"/>
                  </a:solidFill>
                  <a:latin typeface="Aileron"/>
                </a:rPr>
                <a:t>constante</a:t>
              </a:r>
              <a:r>
                <a:rPr lang="en-US" sz="3000" spc="44" dirty="0">
                  <a:solidFill>
                    <a:srgbClr val="FFFFFF"/>
                  </a:solidFill>
                  <a:latin typeface="Aileron"/>
                </a:rPr>
                <a:t> pour </a:t>
              </a:r>
              <a:r>
                <a:rPr lang="en-US" sz="3000" spc="44" dirty="0" err="1">
                  <a:solidFill>
                    <a:srgbClr val="FFFFFF"/>
                  </a:solidFill>
                  <a:latin typeface="Aileron"/>
                </a:rPr>
                <a:t>collecter</a:t>
              </a:r>
              <a:r>
                <a:rPr lang="en-US" sz="3000" spc="44" dirty="0">
                  <a:solidFill>
                    <a:srgbClr val="FFFFFF"/>
                  </a:solidFill>
                  <a:latin typeface="Aileron"/>
                </a:rPr>
                <a:t> et </a:t>
              </a:r>
              <a:r>
                <a:rPr lang="en-US" sz="3000" spc="44" dirty="0" err="1">
                  <a:solidFill>
                    <a:srgbClr val="FFFFFF"/>
                  </a:solidFill>
                  <a:latin typeface="Aileron"/>
                </a:rPr>
                <a:t>afficher</a:t>
              </a:r>
              <a:r>
                <a:rPr lang="en-US" sz="3000" spc="44" dirty="0">
                  <a:solidFill>
                    <a:srgbClr val="FFFFFF"/>
                  </a:solidFill>
                  <a:latin typeface="Aileron"/>
                </a:rPr>
                <a:t> les données. </a:t>
              </a:r>
              <a:r>
                <a:rPr lang="en-US" sz="3000" spc="44" dirty="0" err="1">
                  <a:solidFill>
                    <a:srgbClr val="FFFFFF"/>
                  </a:solidFill>
                  <a:latin typeface="Aileron"/>
                </a:rPr>
                <a:t>Cela</a:t>
              </a:r>
              <a:r>
                <a:rPr lang="en-US" sz="3000" spc="44" dirty="0">
                  <a:solidFill>
                    <a:srgbClr val="FFFFFF"/>
                  </a:solidFill>
                  <a:latin typeface="Aileron"/>
                </a:rPr>
                <a:t> </a:t>
              </a:r>
              <a:r>
                <a:rPr lang="en-US" sz="3000" spc="44" dirty="0" err="1">
                  <a:solidFill>
                    <a:srgbClr val="FFFFFF"/>
                  </a:solidFill>
                  <a:latin typeface="Aileron"/>
                </a:rPr>
                <a:t>pourrait</a:t>
              </a:r>
              <a:r>
                <a:rPr lang="en-US" sz="3000" spc="44" dirty="0">
                  <a:solidFill>
                    <a:srgbClr val="FFFFFF"/>
                  </a:solidFill>
                  <a:latin typeface="Aileron"/>
                </a:rPr>
                <a:t> </a:t>
              </a:r>
              <a:r>
                <a:rPr lang="en-US" sz="3000" spc="44" dirty="0" err="1">
                  <a:solidFill>
                    <a:srgbClr val="FFFFFF"/>
                  </a:solidFill>
                  <a:latin typeface="Aileron"/>
                </a:rPr>
                <a:t>être</a:t>
              </a:r>
              <a:r>
                <a:rPr lang="en-US" sz="3000" spc="44" dirty="0">
                  <a:solidFill>
                    <a:srgbClr val="FFFFFF"/>
                  </a:solidFill>
                  <a:latin typeface="Aileron"/>
                </a:rPr>
                <a:t> </a:t>
              </a:r>
              <a:r>
                <a:rPr lang="en-US" sz="3000" spc="44" dirty="0" err="1">
                  <a:solidFill>
                    <a:srgbClr val="FFFFFF"/>
                  </a:solidFill>
                  <a:latin typeface="Aileron"/>
                </a:rPr>
                <a:t>une</a:t>
              </a:r>
              <a:r>
                <a:rPr lang="en-US" sz="3000" spc="44" dirty="0">
                  <a:solidFill>
                    <a:srgbClr val="FFFFFF"/>
                  </a:solidFill>
                  <a:latin typeface="Aileron"/>
                </a:rPr>
                <a:t> faiblesse pour les </a:t>
              </a:r>
              <a:r>
                <a:rPr lang="en-US" sz="3000" spc="44" dirty="0" err="1">
                  <a:solidFill>
                    <a:srgbClr val="FFFFFF"/>
                  </a:solidFill>
                  <a:latin typeface="Aileron"/>
                </a:rPr>
                <a:t>utilisateurs</a:t>
              </a:r>
              <a:r>
                <a:rPr lang="en-US" sz="3000" spc="44" dirty="0">
                  <a:solidFill>
                    <a:srgbClr val="FFFFFF"/>
                  </a:solidFill>
                  <a:latin typeface="Aileron"/>
                </a:rPr>
                <a:t> dans des zones à </a:t>
              </a:r>
              <a:r>
                <a:rPr lang="en-US" sz="3000" spc="44" dirty="0" err="1">
                  <a:solidFill>
                    <a:srgbClr val="FFFFFF"/>
                  </a:solidFill>
                  <a:latin typeface="Aileron"/>
                </a:rPr>
                <a:t>connectivité</a:t>
              </a:r>
              <a:r>
                <a:rPr lang="en-US" sz="3000" spc="44" dirty="0">
                  <a:solidFill>
                    <a:srgbClr val="FFFFFF"/>
                  </a:solidFill>
                  <a:latin typeface="Aileron"/>
                </a:rPr>
                <a:t> </a:t>
              </a:r>
              <a:r>
                <a:rPr lang="en-US" sz="3000" spc="44" dirty="0" err="1">
                  <a:solidFill>
                    <a:srgbClr val="FFFFFF"/>
                  </a:solidFill>
                  <a:latin typeface="Aileron"/>
                </a:rPr>
                <a:t>limitée</a:t>
              </a:r>
              <a:r>
                <a:rPr lang="en-US" sz="3000" spc="44" dirty="0">
                  <a:solidFill>
                    <a:srgbClr val="FFFFFF"/>
                  </a:solidFill>
                  <a:latin typeface="Aileron"/>
                </a:rPr>
                <a:t>.</a:t>
              </a:r>
            </a:p>
          </p:txBody>
        </p:sp>
      </p:grpSp>
      <p:sp>
        <p:nvSpPr>
          <p:cNvPr id="7" name="TextBox 22">
            <a:extLst>
              <a:ext uri="{FF2B5EF4-FFF2-40B4-BE49-F238E27FC236}">
                <a16:creationId xmlns:a16="http://schemas.microsoft.com/office/drawing/2014/main" id="{264A1E06-11C7-8E05-AA05-BD84FBB32EE8}"/>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8" name="Image 7" descr="Une image contenant logo, Graphique, symbole, Emblème&#10;&#10;Description générée automatiquement">
            <a:extLst>
              <a:ext uri="{FF2B5EF4-FFF2-40B4-BE49-F238E27FC236}">
                <a16:creationId xmlns:a16="http://schemas.microsoft.com/office/drawing/2014/main" id="{9A3AB7A4-F9DE-31AD-62FC-FD3FBB2959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7054056" y="883942"/>
            <a:ext cx="4179888"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SWOT Strategie</a:t>
            </a:r>
          </a:p>
        </p:txBody>
      </p:sp>
      <p:grpSp>
        <p:nvGrpSpPr>
          <p:cNvPr id="4" name="Group 4"/>
          <p:cNvGrpSpPr/>
          <p:nvPr/>
        </p:nvGrpSpPr>
        <p:grpSpPr>
          <a:xfrm>
            <a:off x="1028700" y="2670175"/>
            <a:ext cx="16230600" cy="6588125"/>
            <a:chOff x="0" y="0"/>
            <a:chExt cx="21640800" cy="8784167"/>
          </a:xfrm>
        </p:grpSpPr>
        <p:sp>
          <p:nvSpPr>
            <p:cNvPr id="5" name="TextBox 5"/>
            <p:cNvSpPr txBox="1"/>
            <p:nvPr/>
          </p:nvSpPr>
          <p:spPr>
            <a:xfrm>
              <a:off x="0" y="-38100"/>
              <a:ext cx="21640800" cy="846667"/>
            </a:xfrm>
            <a:prstGeom prst="rect">
              <a:avLst/>
            </a:prstGeom>
          </p:spPr>
          <p:txBody>
            <a:bodyPr lIns="0" tIns="0" rIns="0" bIns="0" rtlCol="0" anchor="t">
              <a:spAutoFit/>
            </a:bodyPr>
            <a:lstStyle/>
            <a:p>
              <a:pPr algn="just">
                <a:lnSpc>
                  <a:spcPts val="5199"/>
                </a:lnSpc>
              </a:pPr>
              <a:r>
                <a:rPr lang="en-US" sz="3999" spc="119">
                  <a:solidFill>
                    <a:srgbClr val="CE1312"/>
                  </a:solidFill>
                  <a:latin typeface="Aileron Bold"/>
                </a:rPr>
                <a:t>OPPORTUNITIES</a:t>
              </a:r>
            </a:p>
          </p:txBody>
        </p:sp>
        <p:sp>
          <p:nvSpPr>
            <p:cNvPr id="6" name="TextBox 6"/>
            <p:cNvSpPr txBox="1"/>
            <p:nvPr/>
          </p:nvSpPr>
          <p:spPr>
            <a:xfrm>
              <a:off x="0" y="995892"/>
              <a:ext cx="21640800" cy="7788275"/>
            </a:xfrm>
            <a:prstGeom prst="rect">
              <a:avLst/>
            </a:prstGeom>
          </p:spPr>
          <p:txBody>
            <a:bodyPr lIns="0" tIns="0" rIns="0" bIns="0" rtlCol="0" anchor="t">
              <a:spAutoFit/>
            </a:bodyPr>
            <a:lstStyle/>
            <a:p>
              <a:pPr marL="647700" lvl="1" indent="-323850">
                <a:lnSpc>
                  <a:spcPts val="4200"/>
                </a:lnSpc>
                <a:buFont typeface="Arial"/>
                <a:buChar char="•"/>
              </a:pPr>
              <a:r>
                <a:rPr lang="en-US" sz="3000" spc="44">
                  <a:solidFill>
                    <a:srgbClr val="FFFFFF"/>
                  </a:solidFill>
                  <a:latin typeface="Aileron"/>
                </a:rPr>
                <a:t>Élargissement des Fonctionnalités : YouStats peut explorer l'ajout de fonctionnalités supplémentaires, telles que des outils de collaboration, des analyses comparatives avec d'autres créateurs, etc.</a:t>
              </a:r>
            </a:p>
            <a:p>
              <a:pPr marL="647700" lvl="1" indent="-323850">
                <a:lnSpc>
                  <a:spcPts val="4200"/>
                </a:lnSpc>
                <a:buFont typeface="Arial"/>
                <a:buChar char="•"/>
              </a:pPr>
              <a:r>
                <a:rPr lang="en-US" sz="3000" spc="44">
                  <a:solidFill>
                    <a:srgbClr val="FFFFFF"/>
                  </a:solidFill>
                  <a:latin typeface="Aileron"/>
                </a:rPr>
                <a:t>Expansion Internationale : Envisager une expansion vers d'autres marchés internationaux pour toucher un public plus vaste. Par exemple proposer l’analyse de tendances américaine et pas que francais.</a:t>
              </a:r>
            </a:p>
            <a:p>
              <a:pPr marL="647700" lvl="1" indent="-323850">
                <a:lnSpc>
                  <a:spcPts val="4200"/>
                </a:lnSpc>
                <a:buFont typeface="Arial"/>
                <a:buChar char="•"/>
              </a:pPr>
              <a:r>
                <a:rPr lang="en-US" sz="3000" spc="44">
                  <a:solidFill>
                    <a:srgbClr val="FFFFFF"/>
                  </a:solidFill>
                  <a:latin typeface="Aileron"/>
                </a:rPr>
                <a:t>Partenariats Stratégiques : Établir des partenariats avec des créateurs de contenu influents et d'autres acteurs clés de l'industrie pour accroître la visibilité de YouStats. Collaborer dans un premier temps avec YouTube puis avec d’autres réseaux tel que TikTok pour étendres nos cibles à d’autres créateurs de contenus que les youtubeurs.</a:t>
              </a:r>
            </a:p>
            <a:p>
              <a:pPr>
                <a:lnSpc>
                  <a:spcPts val="4200"/>
                </a:lnSpc>
              </a:pPr>
              <a:endParaRPr lang="en-US" sz="3000" spc="44">
                <a:solidFill>
                  <a:srgbClr val="FFFFFF"/>
                </a:solidFill>
                <a:latin typeface="Aileron"/>
              </a:endParaRPr>
            </a:p>
          </p:txBody>
        </p:sp>
      </p:grpSp>
      <p:sp>
        <p:nvSpPr>
          <p:cNvPr id="7" name="TextBox 22">
            <a:extLst>
              <a:ext uri="{FF2B5EF4-FFF2-40B4-BE49-F238E27FC236}">
                <a16:creationId xmlns:a16="http://schemas.microsoft.com/office/drawing/2014/main" id="{970CE6EA-32BC-3438-1D15-56D40288E862}"/>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8" name="Image 7" descr="Une image contenant logo, Graphique, symbole, Emblème&#10;&#10;Description générée automatiquement">
            <a:extLst>
              <a:ext uri="{FF2B5EF4-FFF2-40B4-BE49-F238E27FC236}">
                <a16:creationId xmlns:a16="http://schemas.microsoft.com/office/drawing/2014/main" id="{DBE91F1B-587E-07A3-2C4A-D7AC86D115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7054056" y="883942"/>
            <a:ext cx="4179888"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SWOT Strategie</a:t>
            </a:r>
          </a:p>
        </p:txBody>
      </p:sp>
      <p:grpSp>
        <p:nvGrpSpPr>
          <p:cNvPr id="4" name="Group 4"/>
          <p:cNvGrpSpPr/>
          <p:nvPr/>
        </p:nvGrpSpPr>
        <p:grpSpPr>
          <a:xfrm>
            <a:off x="1028700" y="3449637"/>
            <a:ext cx="16230600" cy="3387725"/>
            <a:chOff x="0" y="0"/>
            <a:chExt cx="21640800" cy="4516967"/>
          </a:xfrm>
        </p:grpSpPr>
        <p:sp>
          <p:nvSpPr>
            <p:cNvPr id="5" name="TextBox 5"/>
            <p:cNvSpPr txBox="1"/>
            <p:nvPr/>
          </p:nvSpPr>
          <p:spPr>
            <a:xfrm>
              <a:off x="0" y="-38100"/>
              <a:ext cx="21640800" cy="846667"/>
            </a:xfrm>
            <a:prstGeom prst="rect">
              <a:avLst/>
            </a:prstGeom>
          </p:spPr>
          <p:txBody>
            <a:bodyPr lIns="0" tIns="0" rIns="0" bIns="0" rtlCol="0" anchor="t">
              <a:spAutoFit/>
            </a:bodyPr>
            <a:lstStyle/>
            <a:p>
              <a:pPr>
                <a:lnSpc>
                  <a:spcPts val="5199"/>
                </a:lnSpc>
              </a:pPr>
              <a:r>
                <a:rPr lang="en-US" sz="3999" spc="119">
                  <a:solidFill>
                    <a:srgbClr val="CE1312"/>
                  </a:solidFill>
                  <a:latin typeface="Aileron Bold"/>
                </a:rPr>
                <a:t>THREATS</a:t>
              </a:r>
            </a:p>
          </p:txBody>
        </p:sp>
        <p:sp>
          <p:nvSpPr>
            <p:cNvPr id="6" name="TextBox 6"/>
            <p:cNvSpPr txBox="1"/>
            <p:nvPr/>
          </p:nvSpPr>
          <p:spPr>
            <a:xfrm>
              <a:off x="0" y="995892"/>
              <a:ext cx="21640800" cy="3521075"/>
            </a:xfrm>
            <a:prstGeom prst="rect">
              <a:avLst/>
            </a:prstGeom>
          </p:spPr>
          <p:txBody>
            <a:bodyPr lIns="0" tIns="0" rIns="0" bIns="0" rtlCol="0" anchor="t">
              <a:spAutoFit/>
            </a:bodyPr>
            <a:lstStyle/>
            <a:p>
              <a:pPr>
                <a:lnSpc>
                  <a:spcPts val="4200"/>
                </a:lnSpc>
              </a:pPr>
              <a:r>
                <a:rPr lang="en-US" sz="3000" spc="44" dirty="0">
                  <a:solidFill>
                    <a:srgbClr val="FFFFFF"/>
                  </a:solidFill>
                  <a:latin typeface="Aileron"/>
                </a:rPr>
                <a:t>Concurrence Intense : Le </a:t>
              </a:r>
              <a:r>
                <a:rPr lang="en-US" sz="3000" spc="44" dirty="0" err="1">
                  <a:solidFill>
                    <a:srgbClr val="FFFFFF"/>
                  </a:solidFill>
                  <a:latin typeface="Aileron"/>
                </a:rPr>
                <a:t>marché</a:t>
              </a:r>
              <a:r>
                <a:rPr lang="en-US" sz="3000" spc="44" dirty="0">
                  <a:solidFill>
                    <a:srgbClr val="FFFFFF"/>
                  </a:solidFill>
                  <a:latin typeface="Aileron"/>
                </a:rPr>
                <a:t> des applications </a:t>
              </a:r>
              <a:r>
                <a:rPr lang="en-US" sz="3000" spc="44" dirty="0" err="1">
                  <a:solidFill>
                    <a:srgbClr val="FFFFFF"/>
                  </a:solidFill>
                  <a:latin typeface="Aileron"/>
                </a:rPr>
                <a:t>d'analyse</a:t>
              </a:r>
              <a:r>
                <a:rPr lang="en-US" sz="3000" spc="44" dirty="0">
                  <a:solidFill>
                    <a:srgbClr val="FFFFFF"/>
                  </a:solidFill>
                  <a:latin typeface="Aileron"/>
                </a:rPr>
                <a:t> pour </a:t>
              </a:r>
              <a:r>
                <a:rPr lang="en-US" sz="3000" spc="44" dirty="0" err="1">
                  <a:solidFill>
                    <a:srgbClr val="FFFFFF"/>
                  </a:solidFill>
                  <a:latin typeface="Aileron"/>
                </a:rPr>
                <a:t>créateurs</a:t>
              </a:r>
              <a:r>
                <a:rPr lang="en-US" sz="3000" spc="44" dirty="0">
                  <a:solidFill>
                    <a:srgbClr val="FFFFFF"/>
                  </a:solidFill>
                  <a:latin typeface="Aileron"/>
                </a:rPr>
                <a:t> de </a:t>
              </a:r>
              <a:r>
                <a:rPr lang="en-US" sz="3000" spc="44" dirty="0" err="1">
                  <a:solidFill>
                    <a:srgbClr val="FFFFFF"/>
                  </a:solidFill>
                  <a:latin typeface="Aileron"/>
                </a:rPr>
                <a:t>contenu</a:t>
              </a:r>
              <a:r>
                <a:rPr lang="en-US" sz="3000" spc="44" dirty="0">
                  <a:solidFill>
                    <a:srgbClr val="FFFFFF"/>
                  </a:solidFill>
                  <a:latin typeface="Aileron"/>
                </a:rPr>
                <a:t> </a:t>
              </a:r>
              <a:r>
                <a:rPr lang="en-US" sz="3000" spc="44" dirty="0" err="1">
                  <a:solidFill>
                    <a:srgbClr val="FFFFFF"/>
                  </a:solidFill>
                  <a:latin typeface="Aileron"/>
                </a:rPr>
                <a:t>est</a:t>
              </a:r>
              <a:r>
                <a:rPr lang="en-US" sz="3000" spc="44" dirty="0">
                  <a:solidFill>
                    <a:srgbClr val="FFFFFF"/>
                  </a:solidFill>
                  <a:latin typeface="Aileron"/>
                </a:rPr>
                <a:t> </a:t>
              </a:r>
              <a:r>
                <a:rPr lang="en-US" sz="3000" spc="44" dirty="0" err="1">
                  <a:solidFill>
                    <a:srgbClr val="FFFFFF"/>
                  </a:solidFill>
                  <a:latin typeface="Aileron"/>
                </a:rPr>
                <a:t>compétitif</a:t>
              </a:r>
              <a:r>
                <a:rPr lang="en-US" sz="3000" spc="44" dirty="0">
                  <a:solidFill>
                    <a:srgbClr val="FFFFFF"/>
                  </a:solidFill>
                  <a:latin typeface="Aileron"/>
                </a:rPr>
                <a:t>. </a:t>
              </a:r>
              <a:r>
                <a:rPr lang="en-US" sz="3000" spc="44" dirty="0" err="1">
                  <a:solidFill>
                    <a:srgbClr val="FFFFFF"/>
                  </a:solidFill>
                  <a:latin typeface="Aileron"/>
                </a:rPr>
                <a:t>D'autres</a:t>
              </a:r>
              <a:r>
                <a:rPr lang="en-US" sz="3000" spc="44" dirty="0">
                  <a:solidFill>
                    <a:srgbClr val="FFFFFF"/>
                  </a:solidFill>
                  <a:latin typeface="Aileron"/>
                </a:rPr>
                <a:t> applications </a:t>
              </a:r>
              <a:r>
                <a:rPr lang="en-US" sz="3000" spc="44" dirty="0" err="1">
                  <a:solidFill>
                    <a:srgbClr val="FFFFFF"/>
                  </a:solidFill>
                  <a:latin typeface="Aileron"/>
                </a:rPr>
                <a:t>peuvent</a:t>
              </a:r>
              <a:r>
                <a:rPr lang="en-US" sz="3000" spc="44" dirty="0">
                  <a:solidFill>
                    <a:srgbClr val="FFFFFF"/>
                  </a:solidFill>
                  <a:latin typeface="Aileron"/>
                </a:rPr>
                <a:t> </a:t>
              </a:r>
              <a:r>
                <a:rPr lang="en-US" sz="3000" spc="44" dirty="0" err="1">
                  <a:solidFill>
                    <a:srgbClr val="FFFFFF"/>
                  </a:solidFill>
                  <a:latin typeface="Aileron"/>
                </a:rPr>
                <a:t>rapidement</a:t>
              </a:r>
              <a:r>
                <a:rPr lang="en-US" sz="3000" spc="44" dirty="0">
                  <a:solidFill>
                    <a:srgbClr val="FFFFFF"/>
                  </a:solidFill>
                  <a:latin typeface="Aileron"/>
                </a:rPr>
                <a:t> </a:t>
              </a:r>
              <a:r>
                <a:rPr lang="en-US" sz="3000" spc="44" dirty="0" err="1">
                  <a:solidFill>
                    <a:srgbClr val="FFFFFF"/>
                  </a:solidFill>
                  <a:latin typeface="Aileron"/>
                </a:rPr>
                <a:t>émerger</a:t>
              </a:r>
              <a:r>
                <a:rPr lang="en-US" sz="3000" spc="44" dirty="0">
                  <a:solidFill>
                    <a:srgbClr val="FFFFFF"/>
                  </a:solidFill>
                  <a:latin typeface="Aileron"/>
                </a:rPr>
                <a:t> et </a:t>
              </a:r>
              <a:r>
                <a:rPr lang="en-US" sz="3000" spc="44" dirty="0" err="1">
                  <a:solidFill>
                    <a:srgbClr val="FFFFFF"/>
                  </a:solidFill>
                  <a:latin typeface="Aileron"/>
                </a:rPr>
                <a:t>offrir</a:t>
              </a:r>
              <a:r>
                <a:rPr lang="en-US" sz="3000" spc="44" dirty="0">
                  <a:solidFill>
                    <a:srgbClr val="FFFFFF"/>
                  </a:solidFill>
                  <a:latin typeface="Aileron"/>
                </a:rPr>
                <a:t> des </a:t>
              </a:r>
              <a:r>
                <a:rPr lang="en-US" sz="3000" spc="44" dirty="0" err="1">
                  <a:solidFill>
                    <a:srgbClr val="FFFFFF"/>
                  </a:solidFill>
                  <a:latin typeface="Aileron"/>
                </a:rPr>
                <a:t>fonctionnalités</a:t>
              </a:r>
              <a:r>
                <a:rPr lang="en-US" sz="3000" spc="44" dirty="0">
                  <a:solidFill>
                    <a:srgbClr val="FFFFFF"/>
                  </a:solidFill>
                  <a:latin typeface="Aileron"/>
                </a:rPr>
                <a:t> </a:t>
              </a:r>
              <a:r>
                <a:rPr lang="en-US" sz="3000" spc="44" dirty="0" err="1">
                  <a:solidFill>
                    <a:srgbClr val="FFFFFF"/>
                  </a:solidFill>
                  <a:latin typeface="Aileron"/>
                </a:rPr>
                <a:t>similaires</a:t>
              </a:r>
              <a:r>
                <a:rPr lang="en-US" sz="3000" spc="44" dirty="0">
                  <a:solidFill>
                    <a:srgbClr val="FFFFFF"/>
                  </a:solidFill>
                  <a:latin typeface="Aileron"/>
                </a:rPr>
                <a:t>.</a:t>
              </a:r>
            </a:p>
            <a:p>
              <a:pPr>
                <a:lnSpc>
                  <a:spcPts val="4200"/>
                </a:lnSpc>
              </a:pPr>
              <a:r>
                <a:rPr lang="en-US" sz="3000" spc="44" dirty="0" err="1">
                  <a:solidFill>
                    <a:srgbClr val="FFFFFF"/>
                  </a:solidFill>
                  <a:latin typeface="Aileron"/>
                </a:rPr>
                <a:t>Risques</a:t>
              </a:r>
              <a:r>
                <a:rPr lang="en-US" sz="3000" spc="44" dirty="0">
                  <a:solidFill>
                    <a:srgbClr val="FFFFFF"/>
                  </a:solidFill>
                  <a:latin typeface="Aileron"/>
                </a:rPr>
                <a:t> </a:t>
              </a:r>
              <a:r>
                <a:rPr lang="en-US" sz="3000" spc="44" dirty="0" err="1">
                  <a:solidFill>
                    <a:srgbClr val="FFFFFF"/>
                  </a:solidFill>
                  <a:latin typeface="Aileron"/>
                </a:rPr>
                <a:t>Légaux</a:t>
              </a:r>
              <a:r>
                <a:rPr lang="en-US" sz="3000" spc="44" dirty="0">
                  <a:solidFill>
                    <a:srgbClr val="FFFFFF"/>
                  </a:solidFill>
                  <a:latin typeface="Aileron"/>
                </a:rPr>
                <a:t> : Les questions </a:t>
              </a:r>
              <a:r>
                <a:rPr lang="en-US" sz="3000" spc="44" dirty="0" err="1">
                  <a:solidFill>
                    <a:srgbClr val="FFFFFF"/>
                  </a:solidFill>
                  <a:latin typeface="Aileron"/>
                </a:rPr>
                <a:t>liées</a:t>
              </a:r>
              <a:r>
                <a:rPr lang="en-US" sz="3000" spc="44" dirty="0">
                  <a:solidFill>
                    <a:srgbClr val="FFFFFF"/>
                  </a:solidFill>
                  <a:latin typeface="Aileron"/>
                </a:rPr>
                <a:t> à la </a:t>
              </a:r>
              <a:r>
                <a:rPr lang="en-US" sz="3000" spc="44" dirty="0" err="1">
                  <a:solidFill>
                    <a:srgbClr val="FFFFFF"/>
                  </a:solidFill>
                  <a:latin typeface="Aileron"/>
                </a:rPr>
                <a:t>confidentialité</a:t>
              </a:r>
              <a:r>
                <a:rPr lang="en-US" sz="3000" spc="44" dirty="0">
                  <a:solidFill>
                    <a:srgbClr val="FFFFFF"/>
                  </a:solidFill>
                  <a:latin typeface="Aileron"/>
                </a:rPr>
                <a:t> des données </a:t>
              </a:r>
              <a:r>
                <a:rPr lang="en-US" sz="3000" spc="44" dirty="0" err="1">
                  <a:solidFill>
                    <a:srgbClr val="FFFFFF"/>
                  </a:solidFill>
                  <a:latin typeface="Aileron"/>
                </a:rPr>
                <a:t>ou</a:t>
              </a:r>
              <a:r>
                <a:rPr lang="en-US" sz="3000" spc="44" dirty="0">
                  <a:solidFill>
                    <a:srgbClr val="FFFFFF"/>
                  </a:solidFill>
                  <a:latin typeface="Aileron"/>
                </a:rPr>
                <a:t> aux droits </a:t>
              </a:r>
              <a:r>
                <a:rPr lang="en-US" sz="3000" spc="44" dirty="0" err="1">
                  <a:solidFill>
                    <a:srgbClr val="FFFFFF"/>
                  </a:solidFill>
                  <a:latin typeface="Aileron"/>
                </a:rPr>
                <a:t>d'auteur</a:t>
              </a:r>
              <a:r>
                <a:rPr lang="en-US" sz="3000" spc="44" dirty="0">
                  <a:solidFill>
                    <a:srgbClr val="FFFFFF"/>
                  </a:solidFill>
                  <a:latin typeface="Aileron"/>
                </a:rPr>
                <a:t> </a:t>
              </a:r>
              <a:r>
                <a:rPr lang="en-US" sz="3000" spc="44" dirty="0" err="1">
                  <a:solidFill>
                    <a:srgbClr val="FFFFFF"/>
                  </a:solidFill>
                  <a:latin typeface="Aileron"/>
                </a:rPr>
                <a:t>peuvent</a:t>
              </a:r>
              <a:r>
                <a:rPr lang="en-US" sz="3000" spc="44" dirty="0">
                  <a:solidFill>
                    <a:srgbClr val="FFFFFF"/>
                  </a:solidFill>
                  <a:latin typeface="Aileron"/>
                </a:rPr>
                <a:t> </a:t>
              </a:r>
              <a:r>
                <a:rPr lang="en-US" sz="3000" spc="44" dirty="0" err="1">
                  <a:solidFill>
                    <a:srgbClr val="FFFFFF"/>
                  </a:solidFill>
                  <a:latin typeface="Aileron"/>
                </a:rPr>
                <a:t>entraîner</a:t>
              </a:r>
              <a:r>
                <a:rPr lang="en-US" sz="3000" spc="44" dirty="0">
                  <a:solidFill>
                    <a:srgbClr val="FFFFFF"/>
                  </a:solidFill>
                  <a:latin typeface="Aileron"/>
                </a:rPr>
                <a:t> des </a:t>
              </a:r>
              <a:r>
                <a:rPr lang="en-US" sz="3000" spc="44" dirty="0" err="1">
                  <a:solidFill>
                    <a:srgbClr val="FFFFFF"/>
                  </a:solidFill>
                  <a:latin typeface="Aileron"/>
                </a:rPr>
                <a:t>problèmes</a:t>
              </a:r>
              <a:r>
                <a:rPr lang="en-US" sz="3000" spc="44" dirty="0">
                  <a:solidFill>
                    <a:srgbClr val="FFFFFF"/>
                  </a:solidFill>
                  <a:latin typeface="Aileron"/>
                </a:rPr>
                <a:t> </a:t>
              </a:r>
              <a:r>
                <a:rPr lang="en-US" sz="3000" spc="44" dirty="0" err="1">
                  <a:solidFill>
                    <a:srgbClr val="FFFFFF"/>
                  </a:solidFill>
                  <a:latin typeface="Aileron"/>
                </a:rPr>
                <a:t>légaux</a:t>
              </a:r>
              <a:r>
                <a:rPr lang="en-US" sz="3000" spc="44" dirty="0">
                  <a:solidFill>
                    <a:srgbClr val="FFFFFF"/>
                  </a:solidFill>
                  <a:latin typeface="Aileron"/>
                </a:rPr>
                <a:t>.</a:t>
              </a:r>
            </a:p>
          </p:txBody>
        </p:sp>
      </p:grpSp>
      <p:sp>
        <p:nvSpPr>
          <p:cNvPr id="7" name="TextBox 22">
            <a:extLst>
              <a:ext uri="{FF2B5EF4-FFF2-40B4-BE49-F238E27FC236}">
                <a16:creationId xmlns:a16="http://schemas.microsoft.com/office/drawing/2014/main" id="{5C57F86D-DFDB-06A8-7133-71239E72303D}"/>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8" name="Image 7" descr="Une image contenant logo, Graphique, symbole, Emblème&#10;&#10;Description générée automatiquement">
            <a:extLst>
              <a:ext uri="{FF2B5EF4-FFF2-40B4-BE49-F238E27FC236}">
                <a16:creationId xmlns:a16="http://schemas.microsoft.com/office/drawing/2014/main" id="{ADEC08E6-0FF1-53EA-D72A-FE9C7C9EF7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 name="Image 19" descr="Une image contenant logo, Graphique, symbole, Emblème&#10;&#10;Description générée automatiquement">
            <a:extLst>
              <a:ext uri="{FF2B5EF4-FFF2-40B4-BE49-F238E27FC236}">
                <a16:creationId xmlns:a16="http://schemas.microsoft.com/office/drawing/2014/main" id="{321AE7B7-2B45-8A83-C90C-048D08BF5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4487" y="5166578"/>
            <a:ext cx="3848100" cy="3848100"/>
          </a:xfrm>
          <a:prstGeom prst="rect">
            <a:avLst/>
          </a:prstGeom>
        </p:spPr>
      </p:pic>
      <p:grpSp>
        <p:nvGrpSpPr>
          <p:cNvPr id="3" name="Group 3"/>
          <p:cNvGrpSpPr/>
          <p:nvPr/>
        </p:nvGrpSpPr>
        <p:grpSpPr>
          <a:xfrm>
            <a:off x="1514769" y="5391389"/>
            <a:ext cx="1669589" cy="166958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fr-FR"/>
            </a:p>
          </p:txBody>
        </p:sp>
      </p:grpSp>
      <p:grpSp>
        <p:nvGrpSpPr>
          <p:cNvPr id="5" name="Group 5"/>
          <p:cNvGrpSpPr/>
          <p:nvPr/>
        </p:nvGrpSpPr>
        <p:grpSpPr>
          <a:xfrm>
            <a:off x="1514769" y="6782935"/>
            <a:ext cx="1669589" cy="166958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fr-FR"/>
            </a:p>
          </p:txBody>
        </p:sp>
      </p:grpSp>
      <p:grpSp>
        <p:nvGrpSpPr>
          <p:cNvPr id="7" name="Group 7"/>
          <p:cNvGrpSpPr/>
          <p:nvPr/>
        </p:nvGrpSpPr>
        <p:grpSpPr>
          <a:xfrm>
            <a:off x="1514769" y="8167877"/>
            <a:ext cx="1669589" cy="166958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fr-FR"/>
            </a:p>
          </p:txBody>
        </p:sp>
      </p:grpSp>
      <p:sp>
        <p:nvSpPr>
          <p:cNvPr id="10" name="TextBox 10"/>
          <p:cNvSpPr txBox="1"/>
          <p:nvPr/>
        </p:nvSpPr>
        <p:spPr>
          <a:xfrm>
            <a:off x="3870820" y="946117"/>
            <a:ext cx="10546360" cy="1209670"/>
          </a:xfrm>
          <a:prstGeom prst="rect">
            <a:avLst/>
          </a:prstGeom>
        </p:spPr>
        <p:txBody>
          <a:bodyPr lIns="0" tIns="0" rIns="0" bIns="0" rtlCol="0" anchor="t">
            <a:spAutoFit/>
          </a:bodyPr>
          <a:lstStyle/>
          <a:p>
            <a:pPr marL="0" lvl="0" indent="0" algn="ctr">
              <a:lnSpc>
                <a:spcPts val="9750"/>
              </a:lnSpc>
            </a:pPr>
            <a:r>
              <a:rPr lang="en-US" sz="7500">
                <a:solidFill>
                  <a:srgbClr val="FFFFFF"/>
                </a:solidFill>
                <a:latin typeface="Nourd Bold"/>
              </a:rPr>
              <a:t>Nous contacter</a:t>
            </a:r>
          </a:p>
        </p:txBody>
      </p:sp>
      <p:sp>
        <p:nvSpPr>
          <p:cNvPr id="11" name="TextBox 11"/>
          <p:cNvSpPr txBox="1"/>
          <p:nvPr/>
        </p:nvSpPr>
        <p:spPr>
          <a:xfrm>
            <a:off x="1028700" y="2959100"/>
            <a:ext cx="16230600" cy="2117183"/>
          </a:xfrm>
          <a:prstGeom prst="rect">
            <a:avLst/>
          </a:prstGeom>
        </p:spPr>
        <p:txBody>
          <a:bodyPr lIns="0" tIns="0" rIns="0" bIns="0" rtlCol="0" anchor="t">
            <a:spAutoFit/>
          </a:bodyPr>
          <a:lstStyle/>
          <a:p>
            <a:pPr algn="ctr">
              <a:lnSpc>
                <a:spcPts val="4199"/>
              </a:lnSpc>
              <a:spcBef>
                <a:spcPct val="0"/>
              </a:spcBef>
            </a:pPr>
            <a:r>
              <a:rPr lang="en-US" sz="2999" dirty="0">
                <a:solidFill>
                  <a:srgbClr val="FFFFFF"/>
                </a:solidFill>
                <a:latin typeface="Rubik"/>
              </a:rPr>
              <a:t>Pour le </a:t>
            </a:r>
            <a:r>
              <a:rPr lang="en-US" sz="2999" dirty="0" err="1">
                <a:solidFill>
                  <a:srgbClr val="FFFFFF"/>
                </a:solidFill>
                <a:latin typeface="Rubik"/>
              </a:rPr>
              <a:t>développement</a:t>
            </a:r>
            <a:r>
              <a:rPr lang="en-US" sz="2999" dirty="0">
                <a:solidFill>
                  <a:srgbClr val="FFFFFF"/>
                </a:solidFill>
                <a:latin typeface="Rubik"/>
              </a:rPr>
              <a:t> de </a:t>
            </a:r>
            <a:r>
              <a:rPr lang="en-US" sz="2999" dirty="0" err="1">
                <a:solidFill>
                  <a:srgbClr val="FFFFFF"/>
                </a:solidFill>
                <a:latin typeface="Rubik"/>
              </a:rPr>
              <a:t>cette</a:t>
            </a:r>
            <a:r>
              <a:rPr lang="en-US" sz="2999" dirty="0">
                <a:solidFill>
                  <a:srgbClr val="FFFFFF"/>
                </a:solidFill>
                <a:latin typeface="Rubik"/>
              </a:rPr>
              <a:t> application et pour la conception des </a:t>
            </a:r>
            <a:r>
              <a:rPr lang="en-US" sz="2999" dirty="0" err="1">
                <a:solidFill>
                  <a:srgbClr val="FFFFFF"/>
                </a:solidFill>
                <a:latin typeface="Rubik"/>
              </a:rPr>
              <a:t>nouvelles</a:t>
            </a:r>
            <a:r>
              <a:rPr lang="en-US" sz="2999" dirty="0">
                <a:solidFill>
                  <a:srgbClr val="FFFFFF"/>
                </a:solidFill>
                <a:latin typeface="Rubik"/>
              </a:rPr>
              <a:t> </a:t>
            </a:r>
            <a:r>
              <a:rPr lang="en-US" sz="2999" dirty="0" err="1">
                <a:solidFill>
                  <a:srgbClr val="FFFFFF"/>
                </a:solidFill>
                <a:latin typeface="Rubik"/>
              </a:rPr>
              <a:t>fonctionnalités</a:t>
            </a:r>
            <a:r>
              <a:rPr lang="en-US" sz="2999" dirty="0">
                <a:solidFill>
                  <a:srgbClr val="FFFFFF"/>
                </a:solidFill>
                <a:latin typeface="Rubik"/>
              </a:rPr>
              <a:t> </a:t>
            </a:r>
            <a:r>
              <a:rPr lang="en-US" sz="2999" dirty="0" err="1">
                <a:solidFill>
                  <a:srgbClr val="FFFFFF"/>
                </a:solidFill>
                <a:latin typeface="Rubik"/>
              </a:rPr>
              <a:t>ainsi</a:t>
            </a:r>
            <a:r>
              <a:rPr lang="en-US" sz="2999" dirty="0">
                <a:solidFill>
                  <a:srgbClr val="FFFFFF"/>
                </a:solidFill>
                <a:latin typeface="Rubik"/>
              </a:rPr>
              <a:t> que </a:t>
            </a:r>
            <a:r>
              <a:rPr lang="en-US" sz="2999" dirty="0" err="1">
                <a:solidFill>
                  <a:srgbClr val="FFFFFF"/>
                </a:solidFill>
                <a:latin typeface="Rubik"/>
              </a:rPr>
              <a:t>l’expansion</a:t>
            </a:r>
            <a:r>
              <a:rPr lang="en-US" sz="2999" dirty="0">
                <a:solidFill>
                  <a:srgbClr val="FFFFFF"/>
                </a:solidFill>
                <a:latin typeface="Rubik"/>
              </a:rPr>
              <a:t> de </a:t>
            </a:r>
            <a:r>
              <a:rPr lang="en-US" sz="2999" dirty="0" err="1">
                <a:solidFill>
                  <a:srgbClr val="FFFFFF"/>
                </a:solidFill>
                <a:latin typeface="Rubik"/>
              </a:rPr>
              <a:t>cette</a:t>
            </a:r>
            <a:r>
              <a:rPr lang="en-US" sz="2999" dirty="0">
                <a:solidFill>
                  <a:srgbClr val="FFFFFF"/>
                </a:solidFill>
                <a:latin typeface="Rubik"/>
              </a:rPr>
              <a:t> application à </a:t>
            </a:r>
            <a:r>
              <a:rPr lang="en-US" sz="2999" dirty="0" err="1">
                <a:solidFill>
                  <a:srgbClr val="FFFFFF"/>
                </a:solidFill>
                <a:latin typeface="Rubik"/>
              </a:rPr>
              <a:t>d’autres</a:t>
            </a:r>
            <a:r>
              <a:rPr lang="en-US" sz="2999" dirty="0">
                <a:solidFill>
                  <a:srgbClr val="FFFFFF"/>
                </a:solidFill>
                <a:latin typeface="Rubik"/>
              </a:rPr>
              <a:t> </a:t>
            </a:r>
            <a:r>
              <a:rPr lang="en-US" sz="2999" dirty="0" err="1">
                <a:solidFill>
                  <a:srgbClr val="FFFFFF"/>
                </a:solidFill>
                <a:latin typeface="Rubik"/>
              </a:rPr>
              <a:t>plateformes</a:t>
            </a:r>
            <a:r>
              <a:rPr lang="en-US" sz="2999" dirty="0">
                <a:solidFill>
                  <a:srgbClr val="FFFFFF"/>
                </a:solidFill>
                <a:latin typeface="Rubik"/>
              </a:rPr>
              <a:t> que </a:t>
            </a:r>
            <a:r>
              <a:rPr lang="en-US" sz="2999" dirty="0" err="1">
                <a:solidFill>
                  <a:srgbClr val="FFFFFF"/>
                </a:solidFill>
                <a:latin typeface="Rubik"/>
              </a:rPr>
              <a:t>Youtube</a:t>
            </a:r>
            <a:r>
              <a:rPr lang="en-US" sz="2999" dirty="0">
                <a:solidFill>
                  <a:srgbClr val="FFFFFF"/>
                </a:solidFill>
                <a:latin typeface="Rubik"/>
              </a:rPr>
              <a:t> nous </a:t>
            </a:r>
            <a:r>
              <a:rPr lang="en-US" sz="2999" dirty="0" err="1">
                <a:solidFill>
                  <a:srgbClr val="FFFFFF"/>
                </a:solidFill>
                <a:latin typeface="Rubik"/>
              </a:rPr>
              <a:t>recherchons</a:t>
            </a:r>
            <a:r>
              <a:rPr lang="en-US" sz="2999" dirty="0">
                <a:solidFill>
                  <a:srgbClr val="FFFFFF"/>
                </a:solidFill>
                <a:latin typeface="Rubik"/>
              </a:rPr>
              <a:t> un </a:t>
            </a:r>
            <a:r>
              <a:rPr lang="en-US" sz="2999" dirty="0" err="1">
                <a:solidFill>
                  <a:srgbClr val="FFFFFF"/>
                </a:solidFill>
                <a:latin typeface="Rubik"/>
              </a:rPr>
              <a:t>financement</a:t>
            </a:r>
            <a:r>
              <a:rPr lang="en-US" sz="2999" dirty="0">
                <a:solidFill>
                  <a:srgbClr val="FFFFFF"/>
                </a:solidFill>
                <a:latin typeface="Rubik"/>
              </a:rPr>
              <a:t>. Pour </a:t>
            </a:r>
            <a:r>
              <a:rPr lang="en-US" sz="2999" dirty="0" err="1">
                <a:solidFill>
                  <a:srgbClr val="FFFFFF"/>
                </a:solidFill>
                <a:latin typeface="Rubik"/>
              </a:rPr>
              <a:t>soutenir</a:t>
            </a:r>
            <a:r>
              <a:rPr lang="en-US" sz="2999" dirty="0">
                <a:solidFill>
                  <a:srgbClr val="FFFFFF"/>
                </a:solidFill>
                <a:latin typeface="Rubik"/>
              </a:rPr>
              <a:t> </a:t>
            </a:r>
            <a:r>
              <a:rPr lang="en-US" sz="2999" dirty="0" err="1">
                <a:solidFill>
                  <a:srgbClr val="FFFFFF"/>
                </a:solidFill>
                <a:latin typeface="Rubik"/>
              </a:rPr>
              <a:t>ces</a:t>
            </a:r>
            <a:r>
              <a:rPr lang="en-US" sz="2999" dirty="0">
                <a:solidFill>
                  <a:srgbClr val="FFFFFF"/>
                </a:solidFill>
                <a:latin typeface="Rubik"/>
              </a:rPr>
              <a:t> initiatives et continuer à transformer le </a:t>
            </a:r>
            <a:r>
              <a:rPr lang="en-US" sz="2999" dirty="0" err="1">
                <a:solidFill>
                  <a:srgbClr val="FFFFFF"/>
                </a:solidFill>
                <a:latin typeface="Rubik"/>
              </a:rPr>
              <a:t>paysage</a:t>
            </a:r>
            <a:r>
              <a:rPr lang="en-US" sz="2999" dirty="0">
                <a:solidFill>
                  <a:srgbClr val="FFFFFF"/>
                </a:solidFill>
                <a:latin typeface="Rubik"/>
              </a:rPr>
              <a:t> des </a:t>
            </a:r>
            <a:r>
              <a:rPr lang="en-US" sz="2999" dirty="0" err="1">
                <a:solidFill>
                  <a:srgbClr val="FFFFFF"/>
                </a:solidFill>
                <a:latin typeface="Rubik"/>
              </a:rPr>
              <a:t>créateurs</a:t>
            </a:r>
            <a:r>
              <a:rPr lang="en-US" sz="2999" dirty="0">
                <a:solidFill>
                  <a:srgbClr val="FFFFFF"/>
                </a:solidFill>
                <a:latin typeface="Rubik"/>
              </a:rPr>
              <a:t> de </a:t>
            </a:r>
            <a:r>
              <a:rPr lang="en-US" sz="2999" dirty="0" err="1">
                <a:solidFill>
                  <a:srgbClr val="FFFFFF"/>
                </a:solidFill>
                <a:latin typeface="Rubik"/>
              </a:rPr>
              <a:t>contenu</a:t>
            </a:r>
            <a:r>
              <a:rPr lang="en-US" sz="2999" dirty="0">
                <a:solidFill>
                  <a:srgbClr val="FFFFFF"/>
                </a:solidFill>
                <a:latin typeface="Rubik"/>
              </a:rPr>
              <a:t>, </a:t>
            </a:r>
            <a:r>
              <a:rPr lang="en-US" sz="2999" dirty="0" err="1">
                <a:solidFill>
                  <a:srgbClr val="FFFFFF"/>
                </a:solidFill>
                <a:latin typeface="Rubik"/>
              </a:rPr>
              <a:t>contactez</a:t>
            </a:r>
            <a:r>
              <a:rPr lang="en-US" sz="2999" dirty="0">
                <a:solidFill>
                  <a:srgbClr val="FFFFFF"/>
                </a:solidFill>
                <a:latin typeface="Rubik"/>
              </a:rPr>
              <a:t>-nous !</a:t>
            </a:r>
          </a:p>
        </p:txBody>
      </p:sp>
      <p:sp>
        <p:nvSpPr>
          <p:cNvPr id="12" name="TextBox 12"/>
          <p:cNvSpPr txBox="1"/>
          <p:nvPr/>
        </p:nvSpPr>
        <p:spPr>
          <a:xfrm>
            <a:off x="4209463" y="8716922"/>
            <a:ext cx="4481355" cy="49629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FFFFF"/>
                </a:solidFill>
                <a:latin typeface="Nourd"/>
              </a:rPr>
              <a:t>cecilehg@yahoo.com</a:t>
            </a:r>
          </a:p>
        </p:txBody>
      </p:sp>
      <p:sp>
        <p:nvSpPr>
          <p:cNvPr id="13" name="TextBox 13"/>
          <p:cNvSpPr txBox="1"/>
          <p:nvPr/>
        </p:nvSpPr>
        <p:spPr>
          <a:xfrm>
            <a:off x="4281645" y="7331979"/>
            <a:ext cx="4481355" cy="49629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FFFFF"/>
                </a:solidFill>
                <a:latin typeface="Nourd"/>
              </a:rPr>
              <a:t>yoan.jsem@gmail.com</a:t>
            </a:r>
          </a:p>
        </p:txBody>
      </p:sp>
      <p:sp>
        <p:nvSpPr>
          <p:cNvPr id="14" name="TextBox 14"/>
          <p:cNvSpPr txBox="1"/>
          <p:nvPr/>
        </p:nvSpPr>
        <p:spPr>
          <a:xfrm>
            <a:off x="4281645" y="5940433"/>
            <a:ext cx="4481355" cy="49629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FFFFF"/>
                </a:solidFill>
                <a:latin typeface="Nourd"/>
              </a:rPr>
              <a:t>alice_liu015@yahoo.com</a:t>
            </a:r>
          </a:p>
        </p:txBody>
      </p:sp>
      <p:sp>
        <p:nvSpPr>
          <p:cNvPr id="15" name="TextBox 15"/>
          <p:cNvSpPr txBox="1"/>
          <p:nvPr/>
        </p:nvSpPr>
        <p:spPr>
          <a:xfrm>
            <a:off x="11963400" y="7925422"/>
            <a:ext cx="4596880" cy="1485278"/>
          </a:xfrm>
          <a:prstGeom prst="rect">
            <a:avLst/>
          </a:prstGeom>
        </p:spPr>
        <p:txBody>
          <a:bodyPr lIns="0" tIns="0" rIns="0" bIns="0" rtlCol="0" anchor="t">
            <a:spAutoFit/>
          </a:bodyPr>
          <a:lstStyle/>
          <a:p>
            <a:pPr algn="ctr">
              <a:lnSpc>
                <a:spcPts val="5982"/>
              </a:lnSpc>
              <a:spcBef>
                <a:spcPct val="0"/>
              </a:spcBef>
            </a:pPr>
            <a:r>
              <a:rPr lang="en-US" sz="4273" dirty="0" err="1">
                <a:solidFill>
                  <a:srgbClr val="FFFFFF"/>
                </a:solidFill>
                <a:latin typeface="Rubik Bold"/>
              </a:rPr>
              <a:t>YouStats</a:t>
            </a:r>
            <a:r>
              <a:rPr lang="en-US" sz="4273" dirty="0">
                <a:solidFill>
                  <a:srgbClr val="FFFFFF"/>
                </a:solidFill>
                <a:latin typeface="Rubik Bold"/>
              </a:rPr>
              <a:t> by CYA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5"/>
          <p:cNvSpPr txBox="1"/>
          <p:nvPr/>
        </p:nvSpPr>
        <p:spPr>
          <a:xfrm>
            <a:off x="3532981" y="1913839"/>
            <a:ext cx="11222038"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Source et développement de l’application</a:t>
            </a:r>
          </a:p>
        </p:txBody>
      </p:sp>
      <p:sp>
        <p:nvSpPr>
          <p:cNvPr id="6" name="TextBox 6"/>
          <p:cNvSpPr txBox="1"/>
          <p:nvPr/>
        </p:nvSpPr>
        <p:spPr>
          <a:xfrm>
            <a:off x="1350483" y="3803650"/>
            <a:ext cx="15587034" cy="4271619"/>
          </a:xfrm>
          <a:prstGeom prst="rect">
            <a:avLst/>
          </a:prstGeom>
        </p:spPr>
        <p:txBody>
          <a:bodyPr lIns="0" tIns="0" rIns="0" bIns="0" rtlCol="0" anchor="t">
            <a:spAutoFit/>
          </a:bodyPr>
          <a:lstStyle/>
          <a:p>
            <a:pPr algn="ctr">
              <a:lnSpc>
                <a:spcPts val="4199"/>
              </a:lnSpc>
            </a:pPr>
            <a:r>
              <a:rPr lang="en-US" sz="2999" dirty="0">
                <a:solidFill>
                  <a:srgbClr val="FFFFFF"/>
                </a:solidFill>
                <a:latin typeface="Rubik"/>
              </a:rPr>
              <a:t>Par </a:t>
            </a:r>
            <a:r>
              <a:rPr lang="en-US" sz="2999" dirty="0" err="1">
                <a:solidFill>
                  <a:srgbClr val="FFFFFF"/>
                </a:solidFill>
                <a:latin typeface="Rubik"/>
              </a:rPr>
              <a:t>soucis</a:t>
            </a:r>
            <a:r>
              <a:rPr lang="en-US" sz="2999" dirty="0">
                <a:solidFill>
                  <a:srgbClr val="FFFFFF"/>
                </a:solidFill>
                <a:latin typeface="Rubik"/>
              </a:rPr>
              <a:t> de </a:t>
            </a:r>
            <a:r>
              <a:rPr lang="en-US" sz="2999" dirty="0" err="1">
                <a:solidFill>
                  <a:srgbClr val="FFFFFF"/>
                </a:solidFill>
                <a:latin typeface="Rubik"/>
              </a:rPr>
              <a:t>portabilité</a:t>
            </a:r>
            <a:r>
              <a:rPr lang="en-US" sz="2999" dirty="0">
                <a:solidFill>
                  <a:srgbClr val="FFFFFF"/>
                </a:solidFill>
                <a:latin typeface="Rubik"/>
              </a:rPr>
              <a:t>, on </a:t>
            </a:r>
            <a:r>
              <a:rPr lang="en-US" sz="2999" dirty="0" err="1">
                <a:solidFill>
                  <a:srgbClr val="FFFFFF"/>
                </a:solidFill>
                <a:latin typeface="Rubik"/>
              </a:rPr>
              <a:t>utilise</a:t>
            </a:r>
            <a:r>
              <a:rPr lang="en-US" sz="2999" dirty="0">
                <a:solidFill>
                  <a:srgbClr val="FFFFFF"/>
                </a:solidFill>
                <a:latin typeface="Rubik"/>
              </a:rPr>
              <a:t> Docker pour </a:t>
            </a:r>
            <a:r>
              <a:rPr lang="en-US" sz="2999" dirty="0" err="1">
                <a:solidFill>
                  <a:srgbClr val="FFFFFF"/>
                </a:solidFill>
                <a:latin typeface="Rubik"/>
              </a:rPr>
              <a:t>déployer</a:t>
            </a:r>
            <a:r>
              <a:rPr lang="en-US" sz="2999" dirty="0">
                <a:solidFill>
                  <a:srgbClr val="FFFFFF"/>
                </a:solidFill>
                <a:latin typeface="Rubik"/>
              </a:rPr>
              <a:t> </a:t>
            </a:r>
            <a:r>
              <a:rPr lang="en-US" sz="2999" dirty="0" err="1">
                <a:solidFill>
                  <a:srgbClr val="FFFFFF"/>
                </a:solidFill>
                <a:latin typeface="Rubik"/>
              </a:rPr>
              <a:t>notre</a:t>
            </a:r>
            <a:r>
              <a:rPr lang="en-US" sz="2999" dirty="0">
                <a:solidFill>
                  <a:srgbClr val="FFFFFF"/>
                </a:solidFill>
                <a:latin typeface="Rubik"/>
              </a:rPr>
              <a:t> application. Docker </a:t>
            </a:r>
            <a:r>
              <a:rPr lang="en-US" sz="2999" dirty="0" err="1">
                <a:solidFill>
                  <a:srgbClr val="FFFFFF"/>
                </a:solidFill>
                <a:latin typeface="Rubik"/>
              </a:rPr>
              <a:t>permet</a:t>
            </a:r>
            <a:r>
              <a:rPr lang="en-US" sz="2999" dirty="0">
                <a:solidFill>
                  <a:srgbClr val="FFFFFF"/>
                </a:solidFill>
                <a:latin typeface="Rubik"/>
              </a:rPr>
              <a:t> </a:t>
            </a:r>
            <a:r>
              <a:rPr lang="en-US" sz="2999" dirty="0" err="1">
                <a:solidFill>
                  <a:srgbClr val="FFFFFF"/>
                </a:solidFill>
                <a:latin typeface="Rubik"/>
              </a:rPr>
              <a:t>d'assurer</a:t>
            </a:r>
            <a:r>
              <a:rPr lang="en-US" sz="2999" dirty="0">
                <a:solidFill>
                  <a:srgbClr val="FFFFFF"/>
                </a:solidFill>
                <a:latin typeface="Rubik"/>
              </a:rPr>
              <a:t> à </a:t>
            </a:r>
            <a:r>
              <a:rPr lang="en-US" sz="2999" dirty="0" err="1">
                <a:solidFill>
                  <a:srgbClr val="FFFFFF"/>
                </a:solidFill>
                <a:latin typeface="Rubik"/>
              </a:rPr>
              <a:t>tous</a:t>
            </a:r>
            <a:r>
              <a:rPr lang="en-US" sz="2999" dirty="0">
                <a:solidFill>
                  <a:srgbClr val="FFFFFF"/>
                </a:solidFill>
                <a:latin typeface="Rubik"/>
              </a:rPr>
              <a:t> les </a:t>
            </a:r>
            <a:r>
              <a:rPr lang="en-US" sz="2999" dirty="0" err="1">
                <a:solidFill>
                  <a:srgbClr val="FFFFFF"/>
                </a:solidFill>
                <a:latin typeface="Rubik"/>
              </a:rPr>
              <a:t>utilisateurs</a:t>
            </a:r>
            <a:r>
              <a:rPr lang="en-US" sz="2999" dirty="0">
                <a:solidFill>
                  <a:srgbClr val="FFFFFF"/>
                </a:solidFill>
                <a:latin typeface="Rubik"/>
              </a:rPr>
              <a:t> </a:t>
            </a:r>
            <a:r>
              <a:rPr lang="en-US" sz="2999" dirty="0" err="1">
                <a:solidFill>
                  <a:srgbClr val="FFFFFF"/>
                </a:solidFill>
                <a:latin typeface="Rubik"/>
              </a:rPr>
              <a:t>une</a:t>
            </a:r>
            <a:r>
              <a:rPr lang="en-US" sz="2999" dirty="0">
                <a:solidFill>
                  <a:srgbClr val="FFFFFF"/>
                </a:solidFill>
                <a:latin typeface="Rubik"/>
              </a:rPr>
              <a:t> </a:t>
            </a:r>
            <a:r>
              <a:rPr lang="en-US" sz="2999" dirty="0" err="1">
                <a:solidFill>
                  <a:srgbClr val="FFFFFF"/>
                </a:solidFill>
                <a:latin typeface="Rubik"/>
              </a:rPr>
              <a:t>expérience</a:t>
            </a:r>
            <a:r>
              <a:rPr lang="en-US" sz="2999" dirty="0">
                <a:solidFill>
                  <a:srgbClr val="FFFFFF"/>
                </a:solidFill>
                <a:latin typeface="Rubik"/>
              </a:rPr>
              <a:t> </a:t>
            </a:r>
            <a:r>
              <a:rPr lang="en-US" sz="2999" dirty="0" err="1">
                <a:solidFill>
                  <a:srgbClr val="FFFFFF"/>
                </a:solidFill>
                <a:latin typeface="Rubik"/>
              </a:rPr>
              <a:t>similaire</a:t>
            </a:r>
            <a:r>
              <a:rPr lang="en-US" sz="2999" dirty="0">
                <a:solidFill>
                  <a:srgbClr val="FFFFFF"/>
                </a:solidFill>
                <a:latin typeface="Rubik"/>
              </a:rPr>
              <a:t> et sans </a:t>
            </a:r>
            <a:r>
              <a:rPr lang="en-US" sz="2999" dirty="0" err="1">
                <a:solidFill>
                  <a:srgbClr val="FFFFFF"/>
                </a:solidFill>
                <a:latin typeface="Rubik"/>
              </a:rPr>
              <a:t>encombres</a:t>
            </a:r>
            <a:r>
              <a:rPr lang="en-US" sz="2999" dirty="0">
                <a:solidFill>
                  <a:srgbClr val="FFFFFF"/>
                </a:solidFill>
                <a:latin typeface="Rubik"/>
              </a:rPr>
              <a:t> de </a:t>
            </a:r>
            <a:r>
              <a:rPr lang="en-US" sz="2999" dirty="0" err="1">
                <a:solidFill>
                  <a:srgbClr val="FFFFFF"/>
                </a:solidFill>
                <a:latin typeface="Rubik"/>
              </a:rPr>
              <a:t>notre</a:t>
            </a:r>
            <a:r>
              <a:rPr lang="en-US" sz="2999" dirty="0">
                <a:solidFill>
                  <a:srgbClr val="FFFFFF"/>
                </a:solidFill>
                <a:latin typeface="Rubik"/>
              </a:rPr>
              <a:t> application, </a:t>
            </a:r>
            <a:r>
              <a:rPr lang="en-US" sz="2999" dirty="0" err="1">
                <a:solidFill>
                  <a:srgbClr val="FFFFFF"/>
                </a:solidFill>
                <a:latin typeface="Rubik"/>
              </a:rPr>
              <a:t>en</a:t>
            </a:r>
            <a:r>
              <a:rPr lang="en-US" sz="2999" dirty="0">
                <a:solidFill>
                  <a:srgbClr val="FFFFFF"/>
                </a:solidFill>
                <a:latin typeface="Rubik"/>
              </a:rPr>
              <a:t> </a:t>
            </a:r>
            <a:r>
              <a:rPr lang="en-US" sz="2999" dirty="0" err="1">
                <a:solidFill>
                  <a:srgbClr val="FFFFFF"/>
                </a:solidFill>
                <a:latin typeface="Rubik"/>
              </a:rPr>
              <a:t>permettant</a:t>
            </a:r>
            <a:r>
              <a:rPr lang="en-US" sz="2999" dirty="0">
                <a:solidFill>
                  <a:srgbClr val="FFFFFF"/>
                </a:solidFill>
                <a:latin typeface="Rubik"/>
              </a:rPr>
              <a:t> à </a:t>
            </a:r>
            <a:r>
              <a:rPr lang="en-US" sz="2999" dirty="0" err="1">
                <a:solidFill>
                  <a:srgbClr val="FFFFFF"/>
                </a:solidFill>
                <a:latin typeface="Rubik"/>
              </a:rPr>
              <a:t>l'utilisateur</a:t>
            </a:r>
            <a:r>
              <a:rPr lang="en-US" sz="2999" dirty="0">
                <a:solidFill>
                  <a:srgbClr val="FFFFFF"/>
                </a:solidFill>
                <a:latin typeface="Rubik"/>
              </a:rPr>
              <a:t> </a:t>
            </a:r>
            <a:r>
              <a:rPr lang="en-US" sz="2999" dirty="0" err="1">
                <a:solidFill>
                  <a:srgbClr val="FFFFFF"/>
                </a:solidFill>
                <a:latin typeface="Rubik"/>
              </a:rPr>
              <a:t>qu'importe</a:t>
            </a:r>
            <a:r>
              <a:rPr lang="en-US" sz="2999" dirty="0">
                <a:solidFill>
                  <a:srgbClr val="FFFFFF"/>
                </a:solidFill>
                <a:latin typeface="Rubik"/>
              </a:rPr>
              <a:t> </a:t>
            </a:r>
            <a:r>
              <a:rPr lang="en-US" sz="2999" dirty="0" err="1">
                <a:solidFill>
                  <a:srgbClr val="FFFFFF"/>
                </a:solidFill>
                <a:latin typeface="Rubik"/>
              </a:rPr>
              <a:t>sa</a:t>
            </a:r>
            <a:r>
              <a:rPr lang="en-US" sz="2999" dirty="0">
                <a:solidFill>
                  <a:srgbClr val="FFFFFF"/>
                </a:solidFill>
                <a:latin typeface="Rubik"/>
              </a:rPr>
              <a:t> </a:t>
            </a:r>
            <a:r>
              <a:rPr lang="en-US" sz="2999" dirty="0" err="1">
                <a:solidFill>
                  <a:srgbClr val="FFFFFF"/>
                </a:solidFill>
                <a:latin typeface="Rubik"/>
              </a:rPr>
              <a:t>plateforme</a:t>
            </a:r>
            <a:r>
              <a:rPr lang="en-US" sz="2999" dirty="0">
                <a:solidFill>
                  <a:srgbClr val="FFFFFF"/>
                </a:solidFill>
                <a:latin typeface="Rubik"/>
              </a:rPr>
              <a:t> </a:t>
            </a:r>
            <a:r>
              <a:rPr lang="en-US" sz="2999" dirty="0" err="1">
                <a:solidFill>
                  <a:srgbClr val="FFFFFF"/>
                </a:solidFill>
                <a:latin typeface="Rubik"/>
              </a:rPr>
              <a:t>d'utiliser</a:t>
            </a:r>
            <a:r>
              <a:rPr lang="en-US" sz="2999" dirty="0">
                <a:solidFill>
                  <a:srgbClr val="FFFFFF"/>
                </a:solidFill>
                <a:latin typeface="Rubik"/>
              </a:rPr>
              <a:t> </a:t>
            </a:r>
            <a:r>
              <a:rPr lang="en-US" sz="2999" dirty="0" err="1">
                <a:solidFill>
                  <a:srgbClr val="FFFFFF"/>
                </a:solidFill>
                <a:latin typeface="Rubik"/>
              </a:rPr>
              <a:t>notre</a:t>
            </a:r>
            <a:r>
              <a:rPr lang="en-US" sz="2999" dirty="0">
                <a:solidFill>
                  <a:srgbClr val="FFFFFF"/>
                </a:solidFill>
                <a:latin typeface="Rubik"/>
              </a:rPr>
              <a:t> application </a:t>
            </a:r>
            <a:r>
              <a:rPr lang="en-US" sz="2999" dirty="0" err="1">
                <a:solidFill>
                  <a:srgbClr val="FFFFFF"/>
                </a:solidFill>
                <a:latin typeface="Rubik"/>
              </a:rPr>
              <a:t>YouStats</a:t>
            </a:r>
            <a:r>
              <a:rPr lang="en-US" sz="2999" dirty="0">
                <a:solidFill>
                  <a:srgbClr val="FFFFFF"/>
                </a:solidFill>
                <a:latin typeface="Rubik"/>
              </a:rPr>
              <a:t>. Notre </a:t>
            </a:r>
            <a:r>
              <a:rPr lang="en-US" sz="2999" dirty="0" err="1">
                <a:solidFill>
                  <a:srgbClr val="FFFFFF"/>
                </a:solidFill>
                <a:latin typeface="Rubik"/>
              </a:rPr>
              <a:t>objectif</a:t>
            </a:r>
            <a:r>
              <a:rPr lang="en-US" sz="2999" dirty="0">
                <a:solidFill>
                  <a:srgbClr val="FFFFFF"/>
                </a:solidFill>
                <a:latin typeface="Rubik"/>
              </a:rPr>
              <a:t> </a:t>
            </a:r>
            <a:r>
              <a:rPr lang="en-US" sz="2999" dirty="0" err="1">
                <a:solidFill>
                  <a:srgbClr val="FFFFFF"/>
                </a:solidFill>
                <a:latin typeface="Rubik"/>
              </a:rPr>
              <a:t>est</a:t>
            </a:r>
            <a:r>
              <a:rPr lang="en-US" sz="2999" dirty="0">
                <a:solidFill>
                  <a:srgbClr val="FFFFFF"/>
                </a:solidFill>
                <a:latin typeface="Rubik"/>
              </a:rPr>
              <a:t> de toucher un grand </a:t>
            </a:r>
            <a:r>
              <a:rPr lang="en-US" sz="2999" dirty="0" err="1">
                <a:solidFill>
                  <a:srgbClr val="FFFFFF"/>
                </a:solidFill>
                <a:latin typeface="Rubik"/>
              </a:rPr>
              <a:t>nombre</a:t>
            </a:r>
            <a:r>
              <a:rPr lang="en-US" sz="2999" dirty="0">
                <a:solidFill>
                  <a:srgbClr val="FFFFFF"/>
                </a:solidFill>
                <a:latin typeface="Rubik"/>
              </a:rPr>
              <a:t> de clients.</a:t>
            </a:r>
          </a:p>
          <a:p>
            <a:pPr algn="ctr">
              <a:lnSpc>
                <a:spcPts val="4199"/>
              </a:lnSpc>
            </a:pPr>
            <a:endParaRPr lang="en-US" sz="2999" dirty="0">
              <a:solidFill>
                <a:srgbClr val="FFFFFF"/>
              </a:solidFill>
              <a:latin typeface="Rubik"/>
            </a:endParaRPr>
          </a:p>
          <a:p>
            <a:pPr algn="ctr">
              <a:lnSpc>
                <a:spcPts val="4199"/>
              </a:lnSpc>
              <a:spcBef>
                <a:spcPct val="0"/>
              </a:spcBef>
            </a:pPr>
            <a:r>
              <a:rPr lang="en-US" sz="2999" dirty="0">
                <a:solidFill>
                  <a:srgbClr val="FFFFFF"/>
                </a:solidFill>
                <a:latin typeface="Rubik"/>
              </a:rPr>
              <a:t>La solution que nous </a:t>
            </a:r>
            <a:r>
              <a:rPr lang="en-US" sz="2999" dirty="0" err="1">
                <a:solidFill>
                  <a:srgbClr val="FFFFFF"/>
                </a:solidFill>
                <a:latin typeface="Rubik"/>
              </a:rPr>
              <a:t>proposons</a:t>
            </a:r>
            <a:r>
              <a:rPr lang="en-US" sz="2999" dirty="0">
                <a:solidFill>
                  <a:srgbClr val="FFFFFF"/>
                </a:solidFill>
                <a:latin typeface="Rubik"/>
              </a:rPr>
              <a:t> </a:t>
            </a:r>
            <a:r>
              <a:rPr lang="en-US" sz="2999" dirty="0" err="1">
                <a:solidFill>
                  <a:srgbClr val="FFFFFF"/>
                </a:solidFill>
                <a:latin typeface="Rubik"/>
              </a:rPr>
              <a:t>vient</a:t>
            </a:r>
            <a:r>
              <a:rPr lang="en-US" sz="2999" dirty="0">
                <a:solidFill>
                  <a:srgbClr val="FFFFFF"/>
                </a:solidFill>
                <a:latin typeface="Rubik"/>
              </a:rPr>
              <a:t> </a:t>
            </a:r>
            <a:r>
              <a:rPr lang="en-US" sz="2999" dirty="0" err="1">
                <a:solidFill>
                  <a:srgbClr val="FFFFFF"/>
                </a:solidFill>
                <a:latin typeface="Rubik"/>
              </a:rPr>
              <a:t>collecter</a:t>
            </a:r>
            <a:r>
              <a:rPr lang="en-US" sz="2999" dirty="0">
                <a:solidFill>
                  <a:srgbClr val="FFFFFF"/>
                </a:solidFill>
                <a:latin typeface="Rubik"/>
              </a:rPr>
              <a:t> les données mises </a:t>
            </a:r>
            <a:r>
              <a:rPr lang="en-US" sz="2999" dirty="0" err="1">
                <a:solidFill>
                  <a:srgbClr val="FFFFFF"/>
                </a:solidFill>
                <a:latin typeface="Rubik"/>
              </a:rPr>
              <a:t>en</a:t>
            </a:r>
            <a:r>
              <a:rPr lang="en-US" sz="2999" dirty="0">
                <a:solidFill>
                  <a:srgbClr val="FFFFFF"/>
                </a:solidFill>
                <a:latin typeface="Rubik"/>
              </a:rPr>
              <a:t> </a:t>
            </a:r>
            <a:r>
              <a:rPr lang="en-US" sz="2999" dirty="0" err="1">
                <a:solidFill>
                  <a:srgbClr val="FFFFFF"/>
                </a:solidFill>
                <a:latin typeface="Rubik"/>
              </a:rPr>
              <a:t>ligne</a:t>
            </a:r>
            <a:r>
              <a:rPr lang="en-US" sz="2999" dirty="0">
                <a:solidFill>
                  <a:srgbClr val="FFFFFF"/>
                </a:solidFill>
                <a:latin typeface="Rubik"/>
              </a:rPr>
              <a:t> via la </a:t>
            </a:r>
            <a:r>
              <a:rPr lang="en-US" sz="2999" dirty="0" err="1">
                <a:solidFill>
                  <a:srgbClr val="FFFFFF"/>
                </a:solidFill>
                <a:latin typeface="Rubik"/>
              </a:rPr>
              <a:t>plateforme</a:t>
            </a:r>
            <a:r>
              <a:rPr lang="en-US" sz="2999" dirty="0">
                <a:solidFill>
                  <a:srgbClr val="FFFFFF"/>
                </a:solidFill>
                <a:latin typeface="Rubik"/>
              </a:rPr>
              <a:t> Kaggle. </a:t>
            </a:r>
            <a:r>
              <a:rPr lang="en-US" sz="2999" dirty="0" err="1">
                <a:solidFill>
                  <a:srgbClr val="FFFFFF"/>
                </a:solidFill>
                <a:latin typeface="Rubik"/>
              </a:rPr>
              <a:t>Cette</a:t>
            </a:r>
            <a:r>
              <a:rPr lang="en-US" sz="2999" dirty="0">
                <a:solidFill>
                  <a:srgbClr val="FFFFFF"/>
                </a:solidFill>
                <a:latin typeface="Rubik"/>
              </a:rPr>
              <a:t> donnée </a:t>
            </a:r>
            <a:r>
              <a:rPr lang="en-US" sz="2999" dirty="0" err="1">
                <a:solidFill>
                  <a:srgbClr val="FFFFFF"/>
                </a:solidFill>
                <a:latin typeface="Rubik"/>
              </a:rPr>
              <a:t>est</a:t>
            </a:r>
            <a:r>
              <a:rPr lang="en-US" sz="2999" dirty="0">
                <a:solidFill>
                  <a:srgbClr val="FFFFFF"/>
                </a:solidFill>
                <a:latin typeface="Rubik"/>
              </a:rPr>
              <a:t> </a:t>
            </a:r>
            <a:r>
              <a:rPr lang="en-US" sz="2999" dirty="0" err="1">
                <a:solidFill>
                  <a:srgbClr val="FFFFFF"/>
                </a:solidFill>
                <a:latin typeface="Rubik"/>
              </a:rPr>
              <a:t>actualisée</a:t>
            </a:r>
            <a:r>
              <a:rPr lang="en-US" sz="2999" dirty="0">
                <a:solidFill>
                  <a:srgbClr val="FFFFFF"/>
                </a:solidFill>
                <a:latin typeface="Rubik"/>
              </a:rPr>
              <a:t> de façon </a:t>
            </a:r>
            <a:r>
              <a:rPr lang="en-US" sz="2999" dirty="0" err="1">
                <a:solidFill>
                  <a:srgbClr val="FFFFFF"/>
                </a:solidFill>
                <a:latin typeface="Rubik"/>
              </a:rPr>
              <a:t>journalière</a:t>
            </a:r>
            <a:r>
              <a:rPr lang="en-US" sz="2999" dirty="0">
                <a:solidFill>
                  <a:srgbClr val="FFFFFF"/>
                </a:solidFill>
                <a:latin typeface="Rubik"/>
              </a:rPr>
              <a:t> </a:t>
            </a:r>
            <a:r>
              <a:rPr lang="en-US" sz="2999" dirty="0" err="1">
                <a:solidFill>
                  <a:srgbClr val="FFFFFF"/>
                </a:solidFill>
                <a:latin typeface="Rubik"/>
              </a:rPr>
              <a:t>afin</a:t>
            </a:r>
            <a:r>
              <a:rPr lang="en-US" sz="2999" dirty="0">
                <a:solidFill>
                  <a:srgbClr val="FFFFFF"/>
                </a:solidFill>
                <a:latin typeface="Rubik"/>
              </a:rPr>
              <a:t> de </a:t>
            </a:r>
            <a:r>
              <a:rPr lang="en-US" sz="2999" dirty="0" err="1">
                <a:solidFill>
                  <a:srgbClr val="FFFFFF"/>
                </a:solidFill>
                <a:latin typeface="Rubik"/>
              </a:rPr>
              <a:t>suivre</a:t>
            </a:r>
            <a:r>
              <a:rPr lang="en-US" sz="2999" dirty="0">
                <a:solidFill>
                  <a:srgbClr val="FFFFFF"/>
                </a:solidFill>
                <a:latin typeface="Rubik"/>
              </a:rPr>
              <a:t> </a:t>
            </a:r>
            <a:r>
              <a:rPr lang="en-US" sz="2999" dirty="0" err="1">
                <a:solidFill>
                  <a:srgbClr val="FFFFFF"/>
                </a:solidFill>
                <a:latin typeface="Rubik"/>
              </a:rPr>
              <a:t>l'évolution</a:t>
            </a:r>
            <a:r>
              <a:rPr lang="en-US" sz="2999" dirty="0">
                <a:solidFill>
                  <a:srgbClr val="FFFFFF"/>
                </a:solidFill>
                <a:latin typeface="Rubik"/>
              </a:rPr>
              <a:t> de YouTube </a:t>
            </a:r>
            <a:r>
              <a:rPr lang="en-US" sz="2999" dirty="0" err="1">
                <a:solidFill>
                  <a:srgbClr val="FFFFFF"/>
                </a:solidFill>
                <a:latin typeface="Rubik"/>
              </a:rPr>
              <a:t>en</a:t>
            </a:r>
            <a:r>
              <a:rPr lang="en-US" sz="2999" dirty="0">
                <a:solidFill>
                  <a:srgbClr val="FFFFFF"/>
                </a:solidFill>
                <a:latin typeface="Rubik"/>
              </a:rPr>
              <a:t> temps </a:t>
            </a:r>
            <a:r>
              <a:rPr lang="en-US" sz="2999" dirty="0" err="1">
                <a:solidFill>
                  <a:srgbClr val="FFFFFF"/>
                </a:solidFill>
                <a:latin typeface="Rubik"/>
              </a:rPr>
              <a:t>réel</a:t>
            </a:r>
            <a:r>
              <a:rPr lang="en-US" sz="2999" dirty="0">
                <a:solidFill>
                  <a:srgbClr val="FFFFFF"/>
                </a:solidFill>
                <a:latin typeface="Rubik"/>
              </a:rPr>
              <a:t> et de ne </a:t>
            </a:r>
            <a:r>
              <a:rPr lang="en-US" sz="2999" dirty="0" err="1">
                <a:solidFill>
                  <a:srgbClr val="FFFFFF"/>
                </a:solidFill>
                <a:latin typeface="Rubik"/>
              </a:rPr>
              <a:t>rien</a:t>
            </a:r>
            <a:r>
              <a:rPr lang="en-US" sz="2999" dirty="0">
                <a:solidFill>
                  <a:srgbClr val="FFFFFF"/>
                </a:solidFill>
                <a:latin typeface="Rubik"/>
              </a:rPr>
              <a:t> rater de </a:t>
            </a:r>
            <a:r>
              <a:rPr lang="en-US" sz="2999" dirty="0" err="1">
                <a:solidFill>
                  <a:srgbClr val="FFFFFF"/>
                </a:solidFill>
                <a:latin typeface="Rubik"/>
              </a:rPr>
              <a:t>l'actualité</a:t>
            </a:r>
            <a:r>
              <a:rPr lang="en-US" sz="2999" dirty="0">
                <a:solidFill>
                  <a:srgbClr val="FFFFFF"/>
                </a:solidFill>
                <a:latin typeface="Rubik"/>
              </a:rPr>
              <a:t> des tendances.</a:t>
            </a:r>
          </a:p>
        </p:txBody>
      </p:sp>
      <p:sp>
        <p:nvSpPr>
          <p:cNvPr id="2" name="TextBox 22">
            <a:extLst>
              <a:ext uri="{FF2B5EF4-FFF2-40B4-BE49-F238E27FC236}">
                <a16:creationId xmlns:a16="http://schemas.microsoft.com/office/drawing/2014/main" id="{10E38C6B-81BF-1E2B-D729-FE16E372BF29}"/>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7" name="Image 6" descr="Une image contenant logo, Graphique, symbole, Emblème&#10;&#10;Description générée automatiquement">
            <a:extLst>
              <a:ext uri="{FF2B5EF4-FFF2-40B4-BE49-F238E27FC236}">
                <a16:creationId xmlns:a16="http://schemas.microsoft.com/office/drawing/2014/main" id="{9AFB38E9-AB9E-113F-544F-D028EC0E59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4"/>
          <p:cNvSpPr txBox="1"/>
          <p:nvPr/>
        </p:nvSpPr>
        <p:spPr>
          <a:xfrm>
            <a:off x="3532981" y="1913839"/>
            <a:ext cx="11222038"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Source et développement de l’application</a:t>
            </a:r>
          </a:p>
        </p:txBody>
      </p:sp>
      <p:sp>
        <p:nvSpPr>
          <p:cNvPr id="5" name="TextBox 5"/>
          <p:cNvSpPr txBox="1"/>
          <p:nvPr/>
        </p:nvSpPr>
        <p:spPr>
          <a:xfrm>
            <a:off x="1350483" y="3803650"/>
            <a:ext cx="15587034" cy="4695826"/>
          </a:xfrm>
          <a:prstGeom prst="rect">
            <a:avLst/>
          </a:prstGeom>
        </p:spPr>
        <p:txBody>
          <a:bodyPr lIns="0" tIns="0" rIns="0" bIns="0" rtlCol="0" anchor="t">
            <a:spAutoFit/>
          </a:bodyPr>
          <a:lstStyle/>
          <a:p>
            <a:pPr algn="ctr">
              <a:lnSpc>
                <a:spcPts val="4199"/>
              </a:lnSpc>
            </a:pPr>
            <a:r>
              <a:rPr lang="en-US" sz="2999">
                <a:solidFill>
                  <a:srgbClr val="FFFFFF"/>
                </a:solidFill>
                <a:latin typeface="Rubik"/>
              </a:rPr>
              <a:t>Étape 1 (Collector) : Nous collectons les données depuis Kaggle à l'aide de scripts dédiés.</a:t>
            </a:r>
          </a:p>
          <a:p>
            <a:pPr algn="ctr">
              <a:lnSpc>
                <a:spcPts val="4199"/>
              </a:lnSpc>
            </a:pPr>
            <a:endParaRPr lang="en-US" sz="2999">
              <a:solidFill>
                <a:srgbClr val="FFFFFF"/>
              </a:solidFill>
              <a:latin typeface="Rubik"/>
            </a:endParaRPr>
          </a:p>
          <a:p>
            <a:pPr algn="ctr">
              <a:lnSpc>
                <a:spcPts val="4199"/>
              </a:lnSpc>
            </a:pPr>
            <a:r>
              <a:rPr lang="en-US" sz="2999">
                <a:solidFill>
                  <a:srgbClr val="FFFFFF"/>
                </a:solidFill>
                <a:latin typeface="Rubik"/>
              </a:rPr>
              <a:t>    Étape 2 (Integrator) : Une fois collectées, les données sont intégrées. Nous entendons par là que nous vérifions d'abord l'existence des données et nous nous assurons que nous avons les autorisations nécessaires pour les manipuler.</a:t>
            </a:r>
          </a:p>
          <a:p>
            <a:pPr algn="ctr">
              <a:lnSpc>
                <a:spcPts val="4199"/>
              </a:lnSpc>
            </a:pPr>
            <a:endParaRPr lang="en-US" sz="2999">
              <a:solidFill>
                <a:srgbClr val="FFFFFF"/>
              </a:solidFill>
              <a:latin typeface="Rubik"/>
            </a:endParaRPr>
          </a:p>
          <a:p>
            <a:pPr algn="ctr">
              <a:lnSpc>
                <a:spcPts val="4199"/>
              </a:lnSpc>
              <a:spcBef>
                <a:spcPct val="0"/>
              </a:spcBef>
            </a:pPr>
            <a:r>
              <a:rPr lang="en-US" sz="2999">
                <a:solidFill>
                  <a:srgbClr val="FFFFFF"/>
                </a:solidFill>
                <a:latin typeface="Rubik"/>
              </a:rPr>
              <a:t>    Étape 3 (Processor) : Les données sont ensuite traitées. Dans notre cas, cela implique simplement de dupliquer les données pour pouvoir les utiliser ultérieurement.</a:t>
            </a:r>
          </a:p>
        </p:txBody>
      </p:sp>
      <p:sp>
        <p:nvSpPr>
          <p:cNvPr id="6" name="TextBox 22">
            <a:extLst>
              <a:ext uri="{FF2B5EF4-FFF2-40B4-BE49-F238E27FC236}">
                <a16:creationId xmlns:a16="http://schemas.microsoft.com/office/drawing/2014/main" id="{FDC6B606-C5DE-0F77-207C-5B862ECBD01C}"/>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7" name="Image 6" descr="Une image contenant logo, Graphique, symbole, Emblème&#10;&#10;Description générée automatiquement">
            <a:extLst>
              <a:ext uri="{FF2B5EF4-FFF2-40B4-BE49-F238E27FC236}">
                <a16:creationId xmlns:a16="http://schemas.microsoft.com/office/drawing/2014/main" id="{55ABF290-8D87-B515-6FE1-35CA2F2FFB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5"/>
          <p:cNvSpPr txBox="1"/>
          <p:nvPr/>
        </p:nvSpPr>
        <p:spPr>
          <a:xfrm>
            <a:off x="7445573" y="1913839"/>
            <a:ext cx="3396853"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L’application</a:t>
            </a:r>
          </a:p>
        </p:txBody>
      </p:sp>
      <p:sp>
        <p:nvSpPr>
          <p:cNvPr id="6" name="TextBox 6"/>
          <p:cNvSpPr txBox="1"/>
          <p:nvPr/>
        </p:nvSpPr>
        <p:spPr>
          <a:xfrm>
            <a:off x="1350483" y="3803650"/>
            <a:ext cx="15587034" cy="2117183"/>
          </a:xfrm>
          <a:prstGeom prst="rect">
            <a:avLst/>
          </a:prstGeom>
        </p:spPr>
        <p:txBody>
          <a:bodyPr lIns="0" tIns="0" rIns="0" bIns="0" rtlCol="0" anchor="t">
            <a:spAutoFit/>
          </a:bodyPr>
          <a:lstStyle/>
          <a:p>
            <a:pPr algn="ctr">
              <a:lnSpc>
                <a:spcPts val="4199"/>
              </a:lnSpc>
              <a:spcBef>
                <a:spcPct val="0"/>
              </a:spcBef>
            </a:pPr>
            <a:r>
              <a:rPr lang="en-US" sz="2999" dirty="0">
                <a:solidFill>
                  <a:srgbClr val="FFFFFF"/>
                </a:solidFill>
                <a:latin typeface="Rubik"/>
              </a:rPr>
              <a:t>Notre application </a:t>
            </a:r>
            <a:r>
              <a:rPr lang="en-US" sz="2999" dirty="0" err="1">
                <a:solidFill>
                  <a:srgbClr val="FFFFFF"/>
                </a:solidFill>
                <a:latin typeface="Rubik"/>
              </a:rPr>
              <a:t>offre</a:t>
            </a:r>
            <a:r>
              <a:rPr lang="en-US" sz="2999" dirty="0">
                <a:solidFill>
                  <a:srgbClr val="FFFFFF"/>
                </a:solidFill>
                <a:latin typeface="Rubik"/>
              </a:rPr>
              <a:t> </a:t>
            </a:r>
            <a:r>
              <a:rPr lang="en-US" sz="2999" dirty="0" err="1">
                <a:solidFill>
                  <a:srgbClr val="FFFFFF"/>
                </a:solidFill>
                <a:latin typeface="Rubik"/>
              </a:rPr>
              <a:t>une</a:t>
            </a:r>
            <a:r>
              <a:rPr lang="en-US" sz="2999" dirty="0">
                <a:solidFill>
                  <a:srgbClr val="FFFFFF"/>
                </a:solidFill>
                <a:latin typeface="Rubik"/>
              </a:rPr>
              <a:t> proposition de </a:t>
            </a:r>
            <a:r>
              <a:rPr lang="en-US" sz="2999" dirty="0" err="1">
                <a:solidFill>
                  <a:srgbClr val="FFFFFF"/>
                </a:solidFill>
                <a:latin typeface="Rubik"/>
              </a:rPr>
              <a:t>valeur</a:t>
            </a:r>
            <a:r>
              <a:rPr lang="en-US" sz="2999" dirty="0">
                <a:solidFill>
                  <a:srgbClr val="FFFFFF"/>
                </a:solidFill>
                <a:latin typeface="Rubik"/>
              </a:rPr>
              <a:t> distinctive </a:t>
            </a:r>
            <a:r>
              <a:rPr lang="en-US" sz="2999" dirty="0" err="1">
                <a:solidFill>
                  <a:srgbClr val="FFFFFF"/>
                </a:solidFill>
                <a:latin typeface="Rubik"/>
              </a:rPr>
              <a:t>en</a:t>
            </a:r>
            <a:r>
              <a:rPr lang="en-US" sz="2999" dirty="0">
                <a:solidFill>
                  <a:srgbClr val="FFFFFF"/>
                </a:solidFill>
                <a:latin typeface="Rubik"/>
              </a:rPr>
              <a:t> </a:t>
            </a:r>
            <a:r>
              <a:rPr lang="en-US" sz="2999" dirty="0" err="1">
                <a:solidFill>
                  <a:srgbClr val="FFFFFF"/>
                </a:solidFill>
                <a:latin typeface="Rubik"/>
              </a:rPr>
              <a:t>fournissant</a:t>
            </a:r>
            <a:r>
              <a:rPr lang="en-US" sz="2999" dirty="0">
                <a:solidFill>
                  <a:srgbClr val="FFFFFF"/>
                </a:solidFill>
                <a:latin typeface="Rubik"/>
              </a:rPr>
              <a:t> un top 3 des </a:t>
            </a:r>
            <a:r>
              <a:rPr lang="en-US" sz="2999" dirty="0" err="1">
                <a:solidFill>
                  <a:srgbClr val="FFFFFF"/>
                </a:solidFill>
                <a:latin typeface="Rubik"/>
              </a:rPr>
              <a:t>vidéos</a:t>
            </a:r>
            <a:r>
              <a:rPr lang="en-US" sz="2999" dirty="0">
                <a:solidFill>
                  <a:srgbClr val="FFFFFF"/>
                </a:solidFill>
                <a:latin typeface="Rubik"/>
              </a:rPr>
              <a:t> tendances YouTube pour </a:t>
            </a:r>
            <a:r>
              <a:rPr lang="en-US" sz="2999" dirty="0" err="1">
                <a:solidFill>
                  <a:srgbClr val="FFFFFF"/>
                </a:solidFill>
                <a:latin typeface="Rubik"/>
              </a:rPr>
              <a:t>l’année</a:t>
            </a:r>
            <a:r>
              <a:rPr lang="en-US" sz="2999" dirty="0">
                <a:solidFill>
                  <a:srgbClr val="FFFFFF"/>
                </a:solidFill>
                <a:latin typeface="Rubik"/>
              </a:rPr>
              <a:t> de </a:t>
            </a:r>
            <a:r>
              <a:rPr lang="en-US" sz="2999" dirty="0" err="1">
                <a:solidFill>
                  <a:srgbClr val="FFFFFF"/>
                </a:solidFill>
                <a:latin typeface="Rubik"/>
              </a:rPr>
              <a:t>notre</a:t>
            </a:r>
            <a:r>
              <a:rPr lang="en-US" sz="2999" dirty="0">
                <a:solidFill>
                  <a:srgbClr val="FFFFFF"/>
                </a:solidFill>
                <a:latin typeface="Rubik"/>
              </a:rPr>
              <a:t> choix, </a:t>
            </a:r>
            <a:r>
              <a:rPr lang="en-US" sz="2999" dirty="0" err="1">
                <a:solidFill>
                  <a:srgbClr val="FFFFFF"/>
                </a:solidFill>
                <a:latin typeface="Rubik"/>
              </a:rPr>
              <a:t>ainsi</a:t>
            </a:r>
            <a:r>
              <a:rPr lang="en-US" sz="2999" dirty="0">
                <a:solidFill>
                  <a:srgbClr val="FFFFFF"/>
                </a:solidFill>
                <a:latin typeface="Rubik"/>
              </a:rPr>
              <a:t> </a:t>
            </a:r>
            <a:r>
              <a:rPr lang="en-US" sz="2999" dirty="0" err="1">
                <a:solidFill>
                  <a:srgbClr val="FFFFFF"/>
                </a:solidFill>
                <a:latin typeface="Rubik"/>
              </a:rPr>
              <a:t>qu'un</a:t>
            </a:r>
            <a:r>
              <a:rPr lang="en-US" sz="2999" dirty="0">
                <a:solidFill>
                  <a:srgbClr val="FFFFFF"/>
                </a:solidFill>
                <a:latin typeface="Rubik"/>
              </a:rPr>
              <a:t> </a:t>
            </a:r>
            <a:r>
              <a:rPr lang="en-US" sz="2999" dirty="0" err="1">
                <a:solidFill>
                  <a:srgbClr val="FFFFFF"/>
                </a:solidFill>
                <a:latin typeface="Rubik"/>
              </a:rPr>
              <a:t>graphique</a:t>
            </a:r>
            <a:r>
              <a:rPr lang="en-US" sz="2999" dirty="0">
                <a:solidFill>
                  <a:srgbClr val="FFFFFF"/>
                </a:solidFill>
                <a:latin typeface="Rubik"/>
              </a:rPr>
              <a:t> </a:t>
            </a:r>
            <a:r>
              <a:rPr lang="en-US" sz="2999" dirty="0" err="1">
                <a:solidFill>
                  <a:srgbClr val="FFFFFF"/>
                </a:solidFill>
                <a:latin typeface="Rubik"/>
              </a:rPr>
              <a:t>détaillé</a:t>
            </a:r>
            <a:r>
              <a:rPr lang="en-US" sz="2999" dirty="0">
                <a:solidFill>
                  <a:srgbClr val="FFFFFF"/>
                </a:solidFill>
                <a:latin typeface="Rubik"/>
              </a:rPr>
              <a:t> du </a:t>
            </a:r>
            <a:r>
              <a:rPr lang="en-US" sz="2999" dirty="0" err="1">
                <a:solidFill>
                  <a:srgbClr val="FFFFFF"/>
                </a:solidFill>
                <a:latin typeface="Rubik"/>
              </a:rPr>
              <a:t>nombre</a:t>
            </a:r>
            <a:r>
              <a:rPr lang="en-US" sz="2999" dirty="0">
                <a:solidFill>
                  <a:srgbClr val="FFFFFF"/>
                </a:solidFill>
                <a:latin typeface="Rubik"/>
              </a:rPr>
              <a:t> de </a:t>
            </a:r>
            <a:r>
              <a:rPr lang="en-US" sz="2999" dirty="0" err="1">
                <a:solidFill>
                  <a:srgbClr val="FFFFFF"/>
                </a:solidFill>
                <a:latin typeface="Rubik"/>
              </a:rPr>
              <a:t>vues</a:t>
            </a:r>
            <a:r>
              <a:rPr lang="en-US" sz="2999" dirty="0">
                <a:solidFill>
                  <a:srgbClr val="FFFFFF"/>
                </a:solidFill>
                <a:latin typeface="Rubik"/>
              </a:rPr>
              <a:t>, de </a:t>
            </a:r>
            <a:r>
              <a:rPr lang="en-US" sz="2999" dirty="0" err="1">
                <a:solidFill>
                  <a:srgbClr val="FFFFFF"/>
                </a:solidFill>
                <a:latin typeface="Rubik"/>
              </a:rPr>
              <a:t>commentaires</a:t>
            </a:r>
            <a:r>
              <a:rPr lang="en-US" sz="2999" dirty="0">
                <a:solidFill>
                  <a:srgbClr val="FFFFFF"/>
                </a:solidFill>
                <a:latin typeface="Rubik"/>
              </a:rPr>
              <a:t> et du </a:t>
            </a:r>
            <a:r>
              <a:rPr lang="en-US" sz="2999" dirty="0" err="1">
                <a:solidFill>
                  <a:srgbClr val="FFFFFF"/>
                </a:solidFill>
                <a:latin typeface="Rubik"/>
              </a:rPr>
              <a:t>nombre</a:t>
            </a:r>
            <a:r>
              <a:rPr lang="en-US" sz="2999" dirty="0">
                <a:solidFill>
                  <a:srgbClr val="FFFFFF"/>
                </a:solidFill>
                <a:latin typeface="Rubik"/>
              </a:rPr>
              <a:t> de </a:t>
            </a:r>
            <a:r>
              <a:rPr lang="en-US" sz="2999" dirty="0" err="1">
                <a:solidFill>
                  <a:srgbClr val="FFFFFF"/>
                </a:solidFill>
                <a:latin typeface="Rubik"/>
              </a:rPr>
              <a:t>vidéos</a:t>
            </a:r>
            <a:r>
              <a:rPr lang="en-US" sz="2999" dirty="0">
                <a:solidFill>
                  <a:srgbClr val="FFFFFF"/>
                </a:solidFill>
                <a:latin typeface="Rubik"/>
              </a:rPr>
              <a:t> par </a:t>
            </a:r>
            <a:r>
              <a:rPr lang="en-US" sz="2999" dirty="0" err="1">
                <a:solidFill>
                  <a:srgbClr val="FFFFFF"/>
                </a:solidFill>
                <a:latin typeface="Rubik"/>
              </a:rPr>
              <a:t>catégorie</a:t>
            </a:r>
            <a:r>
              <a:rPr lang="en-US" sz="2999" dirty="0">
                <a:solidFill>
                  <a:srgbClr val="FFFFFF"/>
                </a:solidFill>
                <a:latin typeface="Rubik"/>
              </a:rPr>
              <a:t> et par </a:t>
            </a:r>
            <a:r>
              <a:rPr lang="en-US" sz="2999" dirty="0" err="1">
                <a:solidFill>
                  <a:srgbClr val="FFFFFF"/>
                </a:solidFill>
                <a:latin typeface="Rubik"/>
              </a:rPr>
              <a:t>années</a:t>
            </a:r>
            <a:r>
              <a:rPr lang="en-US" sz="2999" dirty="0">
                <a:solidFill>
                  <a:srgbClr val="FFFFFF"/>
                </a:solidFill>
                <a:latin typeface="Rubik"/>
              </a:rPr>
              <a:t>.</a:t>
            </a:r>
          </a:p>
        </p:txBody>
      </p:sp>
      <p:sp>
        <p:nvSpPr>
          <p:cNvPr id="2" name="TextBox 22">
            <a:extLst>
              <a:ext uri="{FF2B5EF4-FFF2-40B4-BE49-F238E27FC236}">
                <a16:creationId xmlns:a16="http://schemas.microsoft.com/office/drawing/2014/main" id="{945E3DA5-27CD-8782-943C-3309F8A4CAD8}"/>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7" name="Image 6" descr="Une image contenant logo, Graphique, symbole, Emblème&#10;&#10;Description générée automatiquement">
            <a:extLst>
              <a:ext uri="{FF2B5EF4-FFF2-40B4-BE49-F238E27FC236}">
                <a16:creationId xmlns:a16="http://schemas.microsoft.com/office/drawing/2014/main" id="{06223EA7-315B-E0D9-FDB7-A52D62EAE3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539169" y="1518655"/>
            <a:ext cx="5439719" cy="3634370"/>
            <a:chOff x="0" y="0"/>
            <a:chExt cx="7252959" cy="4845826"/>
          </a:xfrm>
        </p:grpSpPr>
        <p:grpSp>
          <p:nvGrpSpPr>
            <p:cNvPr id="3" name="Group 3"/>
            <p:cNvGrpSpPr/>
            <p:nvPr/>
          </p:nvGrpSpPr>
          <p:grpSpPr>
            <a:xfrm>
              <a:off x="0" y="22410"/>
              <a:ext cx="7252959" cy="4823417"/>
              <a:chOff x="0" y="0"/>
              <a:chExt cx="1432683" cy="952774"/>
            </a:xfrm>
          </p:grpSpPr>
          <p:sp>
            <p:nvSpPr>
              <p:cNvPr id="4" name="Freeform 4"/>
              <p:cNvSpPr/>
              <p:nvPr/>
            </p:nvSpPr>
            <p:spPr>
              <a:xfrm>
                <a:off x="0" y="0"/>
                <a:ext cx="1432683" cy="952774"/>
              </a:xfrm>
              <a:custGeom>
                <a:avLst/>
                <a:gdLst/>
                <a:ahLst/>
                <a:cxnLst/>
                <a:rect l="l" t="t" r="r" b="b"/>
                <a:pathLst>
                  <a:path w="1432683" h="952774">
                    <a:moveTo>
                      <a:pt x="72584" y="0"/>
                    </a:moveTo>
                    <a:lnTo>
                      <a:pt x="1360099" y="0"/>
                    </a:lnTo>
                    <a:cubicBezTo>
                      <a:pt x="1400186" y="0"/>
                      <a:pt x="1432683" y="32497"/>
                      <a:pt x="1432683" y="72584"/>
                    </a:cubicBezTo>
                    <a:lnTo>
                      <a:pt x="1432683" y="880189"/>
                    </a:lnTo>
                    <a:cubicBezTo>
                      <a:pt x="1432683" y="899440"/>
                      <a:pt x="1425036" y="917902"/>
                      <a:pt x="1411424" y="931514"/>
                    </a:cubicBezTo>
                    <a:cubicBezTo>
                      <a:pt x="1397812" y="945126"/>
                      <a:pt x="1379350" y="952774"/>
                      <a:pt x="1360099" y="952774"/>
                    </a:cubicBezTo>
                    <a:lnTo>
                      <a:pt x="72584" y="952774"/>
                    </a:lnTo>
                    <a:cubicBezTo>
                      <a:pt x="32497" y="952774"/>
                      <a:pt x="0" y="920277"/>
                      <a:pt x="0" y="880189"/>
                    </a:cubicBezTo>
                    <a:lnTo>
                      <a:pt x="0" y="72584"/>
                    </a:lnTo>
                    <a:cubicBezTo>
                      <a:pt x="0" y="32497"/>
                      <a:pt x="32497" y="0"/>
                      <a:pt x="72584" y="0"/>
                    </a:cubicBezTo>
                    <a:close/>
                  </a:path>
                </a:pathLst>
              </a:custGeom>
              <a:solidFill>
                <a:srgbClr val="FFFFFF"/>
              </a:solidFill>
            </p:spPr>
            <p:txBody>
              <a:bodyPr/>
              <a:lstStyle/>
              <a:p>
                <a:endParaRPr lang="fr-FR"/>
              </a:p>
            </p:txBody>
          </p:sp>
          <p:sp>
            <p:nvSpPr>
              <p:cNvPr id="5" name="TextBox 5"/>
              <p:cNvSpPr txBox="1"/>
              <p:nvPr/>
            </p:nvSpPr>
            <p:spPr>
              <a:xfrm>
                <a:off x="0" y="-47625"/>
                <a:ext cx="1432683" cy="1000399"/>
              </a:xfrm>
              <a:prstGeom prst="rect">
                <a:avLst/>
              </a:prstGeom>
            </p:spPr>
            <p:txBody>
              <a:bodyPr lIns="50800" tIns="50800" rIns="50800" bIns="50800" rtlCol="0" anchor="ctr"/>
              <a:lstStyle/>
              <a:p>
                <a:pPr algn="ctr">
                  <a:lnSpc>
                    <a:spcPts val="3499"/>
                  </a:lnSpc>
                </a:pPr>
                <a:endParaRPr/>
              </a:p>
            </p:txBody>
          </p:sp>
        </p:grpSp>
        <p:sp>
          <p:nvSpPr>
            <p:cNvPr id="6" name="Freeform 6"/>
            <p:cNvSpPr/>
            <p:nvPr/>
          </p:nvSpPr>
          <p:spPr>
            <a:xfrm>
              <a:off x="2342404" y="0"/>
              <a:ext cx="2568150" cy="1074430"/>
            </a:xfrm>
            <a:custGeom>
              <a:avLst/>
              <a:gdLst/>
              <a:ahLst/>
              <a:cxnLst/>
              <a:rect l="l" t="t" r="r" b="b"/>
              <a:pathLst>
                <a:path w="2568150" h="1074430">
                  <a:moveTo>
                    <a:pt x="0" y="0"/>
                  </a:moveTo>
                  <a:lnTo>
                    <a:pt x="2568150" y="0"/>
                  </a:lnTo>
                  <a:lnTo>
                    <a:pt x="2568150" y="1074430"/>
                  </a:lnTo>
                  <a:lnTo>
                    <a:pt x="0" y="1074430"/>
                  </a:lnTo>
                  <a:lnTo>
                    <a:pt x="0" y="0"/>
                  </a:lnTo>
                  <a:close/>
                </a:path>
              </a:pathLst>
            </a:custGeom>
            <a:blipFill>
              <a:blip r:embed="rId2"/>
              <a:stretch>
                <a:fillRect/>
              </a:stretch>
            </a:blipFill>
          </p:spPr>
          <p:txBody>
            <a:bodyPr/>
            <a:lstStyle/>
            <a:p>
              <a:endParaRPr lang="fr-FR"/>
            </a:p>
          </p:txBody>
        </p:sp>
        <p:sp>
          <p:nvSpPr>
            <p:cNvPr id="7" name="Freeform 7"/>
            <p:cNvSpPr/>
            <p:nvPr/>
          </p:nvSpPr>
          <p:spPr>
            <a:xfrm>
              <a:off x="2803700" y="1645120"/>
              <a:ext cx="1645558" cy="2021686"/>
            </a:xfrm>
            <a:custGeom>
              <a:avLst/>
              <a:gdLst/>
              <a:ahLst/>
              <a:cxnLst/>
              <a:rect l="l" t="t" r="r" b="b"/>
              <a:pathLst>
                <a:path w="1645558" h="2021686">
                  <a:moveTo>
                    <a:pt x="0" y="0"/>
                  </a:moveTo>
                  <a:lnTo>
                    <a:pt x="1645559" y="0"/>
                  </a:lnTo>
                  <a:lnTo>
                    <a:pt x="1645559" y="2021686"/>
                  </a:lnTo>
                  <a:lnTo>
                    <a:pt x="0" y="2021686"/>
                  </a:lnTo>
                  <a:lnTo>
                    <a:pt x="0" y="0"/>
                  </a:lnTo>
                  <a:close/>
                </a:path>
              </a:pathLst>
            </a:custGeom>
            <a:blipFill>
              <a:blip r:embed="rId3"/>
              <a:stretch>
                <a:fillRect/>
              </a:stretch>
            </a:blipFill>
          </p:spPr>
          <p:txBody>
            <a:bodyPr/>
            <a:lstStyle/>
            <a:p>
              <a:endParaRPr lang="fr-FR"/>
            </a:p>
          </p:txBody>
        </p:sp>
        <p:sp>
          <p:nvSpPr>
            <p:cNvPr id="8" name="Freeform 8"/>
            <p:cNvSpPr/>
            <p:nvPr/>
          </p:nvSpPr>
          <p:spPr>
            <a:xfrm>
              <a:off x="2173020" y="891836"/>
              <a:ext cx="2906918" cy="3084563"/>
            </a:xfrm>
            <a:custGeom>
              <a:avLst/>
              <a:gdLst/>
              <a:ahLst/>
              <a:cxnLst/>
              <a:rect l="l" t="t" r="r" b="b"/>
              <a:pathLst>
                <a:path w="2906918" h="3084563">
                  <a:moveTo>
                    <a:pt x="0" y="0"/>
                  </a:moveTo>
                  <a:lnTo>
                    <a:pt x="2906918" y="0"/>
                  </a:lnTo>
                  <a:lnTo>
                    <a:pt x="2906918" y="3084563"/>
                  </a:lnTo>
                  <a:lnTo>
                    <a:pt x="0" y="3084563"/>
                  </a:lnTo>
                  <a:lnTo>
                    <a:pt x="0" y="0"/>
                  </a:lnTo>
                  <a:close/>
                </a:path>
              </a:pathLst>
            </a:custGeom>
            <a:blipFill>
              <a:blip r:embed="rId4"/>
              <a:stretch>
                <a:fillRect/>
              </a:stretch>
            </a:blipFill>
          </p:spPr>
          <p:txBody>
            <a:bodyPr/>
            <a:lstStyle/>
            <a:p>
              <a:endParaRPr lang="fr-FR"/>
            </a:p>
          </p:txBody>
        </p:sp>
        <p:sp>
          <p:nvSpPr>
            <p:cNvPr id="9" name="Freeform 9"/>
            <p:cNvSpPr/>
            <p:nvPr/>
          </p:nvSpPr>
          <p:spPr>
            <a:xfrm>
              <a:off x="5079938" y="1851626"/>
              <a:ext cx="1835986" cy="1608673"/>
            </a:xfrm>
            <a:custGeom>
              <a:avLst/>
              <a:gdLst/>
              <a:ahLst/>
              <a:cxnLst/>
              <a:rect l="l" t="t" r="r" b="b"/>
              <a:pathLst>
                <a:path w="1835986" h="1608673">
                  <a:moveTo>
                    <a:pt x="0" y="0"/>
                  </a:moveTo>
                  <a:lnTo>
                    <a:pt x="1835986" y="0"/>
                  </a:lnTo>
                  <a:lnTo>
                    <a:pt x="1835986" y="1608674"/>
                  </a:lnTo>
                  <a:lnTo>
                    <a:pt x="0" y="1608674"/>
                  </a:lnTo>
                  <a:lnTo>
                    <a:pt x="0" y="0"/>
                  </a:lnTo>
                  <a:close/>
                </a:path>
              </a:pathLst>
            </a:custGeom>
            <a:blipFill>
              <a:blip r:embed="rId5"/>
              <a:stretch>
                <a:fillRect/>
              </a:stretch>
            </a:blipFill>
          </p:spPr>
          <p:txBody>
            <a:bodyPr/>
            <a:lstStyle/>
            <a:p>
              <a:endParaRPr lang="fr-FR"/>
            </a:p>
          </p:txBody>
        </p:sp>
        <p:sp>
          <p:nvSpPr>
            <p:cNvPr id="10" name="Freeform 10"/>
            <p:cNvSpPr/>
            <p:nvPr/>
          </p:nvSpPr>
          <p:spPr>
            <a:xfrm>
              <a:off x="270563" y="1924983"/>
              <a:ext cx="1902457" cy="1535317"/>
            </a:xfrm>
            <a:custGeom>
              <a:avLst/>
              <a:gdLst/>
              <a:ahLst/>
              <a:cxnLst/>
              <a:rect l="l" t="t" r="r" b="b"/>
              <a:pathLst>
                <a:path w="1902457" h="1535317">
                  <a:moveTo>
                    <a:pt x="0" y="0"/>
                  </a:moveTo>
                  <a:lnTo>
                    <a:pt x="1902457" y="0"/>
                  </a:lnTo>
                  <a:lnTo>
                    <a:pt x="1902457" y="1535317"/>
                  </a:lnTo>
                  <a:lnTo>
                    <a:pt x="0" y="1535317"/>
                  </a:lnTo>
                  <a:lnTo>
                    <a:pt x="0" y="0"/>
                  </a:lnTo>
                  <a:close/>
                </a:path>
              </a:pathLst>
            </a:custGeom>
            <a:blipFill>
              <a:blip r:embed="rId6"/>
              <a:stretch>
                <a:fillRect/>
              </a:stretch>
            </a:blipFill>
          </p:spPr>
          <p:txBody>
            <a:bodyPr/>
            <a:lstStyle/>
            <a:p>
              <a:endParaRPr lang="fr-FR"/>
            </a:p>
          </p:txBody>
        </p:sp>
      </p:grpSp>
      <p:grpSp>
        <p:nvGrpSpPr>
          <p:cNvPr id="11" name="Group 11"/>
          <p:cNvGrpSpPr/>
          <p:nvPr/>
        </p:nvGrpSpPr>
        <p:grpSpPr>
          <a:xfrm>
            <a:off x="1435118" y="1473709"/>
            <a:ext cx="5439719" cy="3679316"/>
            <a:chOff x="0" y="0"/>
            <a:chExt cx="7252959" cy="4905754"/>
          </a:xfrm>
        </p:grpSpPr>
        <p:grpSp>
          <p:nvGrpSpPr>
            <p:cNvPr id="12" name="Group 12"/>
            <p:cNvGrpSpPr/>
            <p:nvPr/>
          </p:nvGrpSpPr>
          <p:grpSpPr>
            <a:xfrm>
              <a:off x="0" y="82338"/>
              <a:ext cx="7252959" cy="4823417"/>
              <a:chOff x="0" y="0"/>
              <a:chExt cx="1432683" cy="952774"/>
            </a:xfrm>
          </p:grpSpPr>
          <p:sp>
            <p:nvSpPr>
              <p:cNvPr id="13" name="Freeform 13"/>
              <p:cNvSpPr/>
              <p:nvPr/>
            </p:nvSpPr>
            <p:spPr>
              <a:xfrm>
                <a:off x="0" y="0"/>
                <a:ext cx="1432683" cy="952774"/>
              </a:xfrm>
              <a:custGeom>
                <a:avLst/>
                <a:gdLst/>
                <a:ahLst/>
                <a:cxnLst/>
                <a:rect l="l" t="t" r="r" b="b"/>
                <a:pathLst>
                  <a:path w="1432683" h="952774">
                    <a:moveTo>
                      <a:pt x="72584" y="0"/>
                    </a:moveTo>
                    <a:lnTo>
                      <a:pt x="1360099" y="0"/>
                    </a:lnTo>
                    <a:cubicBezTo>
                      <a:pt x="1400186" y="0"/>
                      <a:pt x="1432683" y="32497"/>
                      <a:pt x="1432683" y="72584"/>
                    </a:cubicBezTo>
                    <a:lnTo>
                      <a:pt x="1432683" y="880189"/>
                    </a:lnTo>
                    <a:cubicBezTo>
                      <a:pt x="1432683" y="899440"/>
                      <a:pt x="1425036" y="917902"/>
                      <a:pt x="1411424" y="931514"/>
                    </a:cubicBezTo>
                    <a:cubicBezTo>
                      <a:pt x="1397812" y="945126"/>
                      <a:pt x="1379350" y="952774"/>
                      <a:pt x="1360099" y="952774"/>
                    </a:cubicBezTo>
                    <a:lnTo>
                      <a:pt x="72584" y="952774"/>
                    </a:lnTo>
                    <a:cubicBezTo>
                      <a:pt x="32497" y="952774"/>
                      <a:pt x="0" y="920277"/>
                      <a:pt x="0" y="880189"/>
                    </a:cubicBezTo>
                    <a:lnTo>
                      <a:pt x="0" y="72584"/>
                    </a:lnTo>
                    <a:cubicBezTo>
                      <a:pt x="0" y="32497"/>
                      <a:pt x="32497" y="0"/>
                      <a:pt x="72584" y="0"/>
                    </a:cubicBezTo>
                    <a:close/>
                  </a:path>
                </a:pathLst>
              </a:custGeom>
              <a:solidFill>
                <a:srgbClr val="FFFFFF"/>
              </a:solidFill>
            </p:spPr>
            <p:txBody>
              <a:bodyPr/>
              <a:lstStyle/>
              <a:p>
                <a:endParaRPr lang="fr-FR"/>
              </a:p>
            </p:txBody>
          </p:sp>
          <p:sp>
            <p:nvSpPr>
              <p:cNvPr id="14" name="TextBox 14"/>
              <p:cNvSpPr txBox="1"/>
              <p:nvPr/>
            </p:nvSpPr>
            <p:spPr>
              <a:xfrm>
                <a:off x="0" y="-47625"/>
                <a:ext cx="1432683" cy="1000399"/>
              </a:xfrm>
              <a:prstGeom prst="rect">
                <a:avLst/>
              </a:prstGeom>
            </p:spPr>
            <p:txBody>
              <a:bodyPr lIns="50800" tIns="50800" rIns="50800" bIns="50800" rtlCol="0" anchor="ctr"/>
              <a:lstStyle/>
              <a:p>
                <a:pPr algn="ctr">
                  <a:lnSpc>
                    <a:spcPts val="3499"/>
                  </a:lnSpc>
                </a:pPr>
                <a:endParaRPr/>
              </a:p>
            </p:txBody>
          </p:sp>
        </p:grpSp>
        <p:sp>
          <p:nvSpPr>
            <p:cNvPr id="15" name="Freeform 15"/>
            <p:cNvSpPr/>
            <p:nvPr/>
          </p:nvSpPr>
          <p:spPr>
            <a:xfrm>
              <a:off x="2748044" y="0"/>
              <a:ext cx="1756872" cy="1134358"/>
            </a:xfrm>
            <a:custGeom>
              <a:avLst/>
              <a:gdLst/>
              <a:ahLst/>
              <a:cxnLst/>
              <a:rect l="l" t="t" r="r" b="b"/>
              <a:pathLst>
                <a:path w="1756872" h="1134358">
                  <a:moveTo>
                    <a:pt x="0" y="0"/>
                  </a:moveTo>
                  <a:lnTo>
                    <a:pt x="1756871" y="0"/>
                  </a:lnTo>
                  <a:lnTo>
                    <a:pt x="1756871" y="1134358"/>
                  </a:lnTo>
                  <a:lnTo>
                    <a:pt x="0" y="1134358"/>
                  </a:lnTo>
                  <a:lnTo>
                    <a:pt x="0" y="0"/>
                  </a:lnTo>
                  <a:close/>
                </a:path>
              </a:pathLst>
            </a:custGeom>
            <a:blipFill>
              <a:blip r:embed="rId7"/>
              <a:stretch>
                <a:fillRect/>
              </a:stretch>
            </a:blipFill>
          </p:spPr>
          <p:txBody>
            <a:bodyPr/>
            <a:lstStyle/>
            <a:p>
              <a:endParaRPr lang="fr-FR"/>
            </a:p>
          </p:txBody>
        </p:sp>
        <p:sp>
          <p:nvSpPr>
            <p:cNvPr id="16" name="Freeform 16"/>
            <p:cNvSpPr/>
            <p:nvPr/>
          </p:nvSpPr>
          <p:spPr>
            <a:xfrm>
              <a:off x="469900" y="3849599"/>
              <a:ext cx="6169178" cy="686991"/>
            </a:xfrm>
            <a:custGeom>
              <a:avLst/>
              <a:gdLst/>
              <a:ahLst/>
              <a:cxnLst/>
              <a:rect l="l" t="t" r="r" b="b"/>
              <a:pathLst>
                <a:path w="6169178" h="686991">
                  <a:moveTo>
                    <a:pt x="0" y="0"/>
                  </a:moveTo>
                  <a:lnTo>
                    <a:pt x="6169178" y="0"/>
                  </a:lnTo>
                  <a:lnTo>
                    <a:pt x="6169178" y="686991"/>
                  </a:lnTo>
                  <a:lnTo>
                    <a:pt x="0" y="686991"/>
                  </a:lnTo>
                  <a:lnTo>
                    <a:pt x="0" y="0"/>
                  </a:lnTo>
                  <a:close/>
                </a:path>
              </a:pathLst>
            </a:custGeom>
            <a:blipFill>
              <a:blip r:embed="rId8"/>
              <a:stretch>
                <a:fillRect/>
              </a:stretch>
            </a:blipFill>
          </p:spPr>
          <p:txBody>
            <a:bodyPr/>
            <a:lstStyle/>
            <a:p>
              <a:endParaRPr lang="fr-FR"/>
            </a:p>
          </p:txBody>
        </p:sp>
        <p:sp>
          <p:nvSpPr>
            <p:cNvPr id="17" name="Freeform 17"/>
            <p:cNvSpPr/>
            <p:nvPr/>
          </p:nvSpPr>
          <p:spPr>
            <a:xfrm>
              <a:off x="0" y="1299458"/>
              <a:ext cx="7252959" cy="2389176"/>
            </a:xfrm>
            <a:custGeom>
              <a:avLst/>
              <a:gdLst/>
              <a:ahLst/>
              <a:cxnLst/>
              <a:rect l="l" t="t" r="r" b="b"/>
              <a:pathLst>
                <a:path w="7252959" h="2389176">
                  <a:moveTo>
                    <a:pt x="0" y="0"/>
                  </a:moveTo>
                  <a:lnTo>
                    <a:pt x="7252959" y="0"/>
                  </a:lnTo>
                  <a:lnTo>
                    <a:pt x="7252959" y="2389176"/>
                  </a:lnTo>
                  <a:lnTo>
                    <a:pt x="0" y="2389176"/>
                  </a:lnTo>
                  <a:lnTo>
                    <a:pt x="0" y="0"/>
                  </a:lnTo>
                  <a:close/>
                </a:path>
              </a:pathLst>
            </a:custGeom>
            <a:blipFill>
              <a:blip r:embed="rId9"/>
              <a:stretch>
                <a:fillRect t="-26287"/>
              </a:stretch>
            </a:blipFill>
          </p:spPr>
          <p:txBody>
            <a:bodyPr/>
            <a:lstStyle/>
            <a:p>
              <a:endParaRPr lang="fr-FR"/>
            </a:p>
          </p:txBody>
        </p:sp>
        <p:sp>
          <p:nvSpPr>
            <p:cNvPr id="18" name="Freeform 18"/>
            <p:cNvSpPr/>
            <p:nvPr/>
          </p:nvSpPr>
          <p:spPr>
            <a:xfrm>
              <a:off x="648585" y="794761"/>
              <a:ext cx="5990492" cy="679194"/>
            </a:xfrm>
            <a:custGeom>
              <a:avLst/>
              <a:gdLst/>
              <a:ahLst/>
              <a:cxnLst/>
              <a:rect l="l" t="t" r="r" b="b"/>
              <a:pathLst>
                <a:path w="5990492" h="679194">
                  <a:moveTo>
                    <a:pt x="0" y="0"/>
                  </a:moveTo>
                  <a:lnTo>
                    <a:pt x="5990493" y="0"/>
                  </a:lnTo>
                  <a:lnTo>
                    <a:pt x="5990493" y="679194"/>
                  </a:lnTo>
                  <a:lnTo>
                    <a:pt x="0" y="679194"/>
                  </a:lnTo>
                  <a:lnTo>
                    <a:pt x="0" y="0"/>
                  </a:lnTo>
                  <a:close/>
                </a:path>
              </a:pathLst>
            </a:custGeom>
            <a:blipFill>
              <a:blip r:embed="rId10"/>
              <a:stretch>
                <a:fillRect/>
              </a:stretch>
            </a:blipFill>
          </p:spPr>
          <p:txBody>
            <a:bodyPr/>
            <a:lstStyle/>
            <a:p>
              <a:endParaRPr lang="fr-FR"/>
            </a:p>
          </p:txBody>
        </p:sp>
        <p:sp>
          <p:nvSpPr>
            <p:cNvPr id="19" name="Freeform 19"/>
            <p:cNvSpPr/>
            <p:nvPr/>
          </p:nvSpPr>
          <p:spPr>
            <a:xfrm>
              <a:off x="901972" y="1455663"/>
              <a:ext cx="5449014" cy="2381317"/>
            </a:xfrm>
            <a:custGeom>
              <a:avLst/>
              <a:gdLst/>
              <a:ahLst/>
              <a:cxnLst/>
              <a:rect l="l" t="t" r="r" b="b"/>
              <a:pathLst>
                <a:path w="5449014" h="2381317">
                  <a:moveTo>
                    <a:pt x="0" y="0"/>
                  </a:moveTo>
                  <a:lnTo>
                    <a:pt x="5449014" y="0"/>
                  </a:lnTo>
                  <a:lnTo>
                    <a:pt x="5449014" y="2381318"/>
                  </a:lnTo>
                  <a:lnTo>
                    <a:pt x="0" y="2381318"/>
                  </a:lnTo>
                  <a:lnTo>
                    <a:pt x="0" y="0"/>
                  </a:lnTo>
                  <a:close/>
                </a:path>
              </a:pathLst>
            </a:custGeom>
            <a:blipFill>
              <a:blip r:embed="rId11"/>
              <a:stretch>
                <a:fillRect/>
              </a:stretch>
            </a:blipFill>
          </p:spPr>
          <p:txBody>
            <a:bodyPr/>
            <a:lstStyle/>
            <a:p>
              <a:endParaRPr lang="fr-FR"/>
            </a:p>
          </p:txBody>
        </p:sp>
      </p:grpSp>
      <p:grpSp>
        <p:nvGrpSpPr>
          <p:cNvPr id="20" name="Group 20"/>
          <p:cNvGrpSpPr/>
          <p:nvPr/>
        </p:nvGrpSpPr>
        <p:grpSpPr>
          <a:xfrm>
            <a:off x="1435118" y="5640738"/>
            <a:ext cx="5439719" cy="3617562"/>
            <a:chOff x="0" y="0"/>
            <a:chExt cx="7252959" cy="4823417"/>
          </a:xfrm>
        </p:grpSpPr>
        <p:grpSp>
          <p:nvGrpSpPr>
            <p:cNvPr id="21" name="Group 21"/>
            <p:cNvGrpSpPr/>
            <p:nvPr/>
          </p:nvGrpSpPr>
          <p:grpSpPr>
            <a:xfrm>
              <a:off x="0" y="0"/>
              <a:ext cx="7252959" cy="4823417"/>
              <a:chOff x="0" y="0"/>
              <a:chExt cx="1432683" cy="952774"/>
            </a:xfrm>
          </p:grpSpPr>
          <p:sp>
            <p:nvSpPr>
              <p:cNvPr id="22" name="Freeform 22"/>
              <p:cNvSpPr/>
              <p:nvPr/>
            </p:nvSpPr>
            <p:spPr>
              <a:xfrm>
                <a:off x="0" y="0"/>
                <a:ext cx="1432683" cy="952774"/>
              </a:xfrm>
              <a:custGeom>
                <a:avLst/>
                <a:gdLst/>
                <a:ahLst/>
                <a:cxnLst/>
                <a:rect l="l" t="t" r="r" b="b"/>
                <a:pathLst>
                  <a:path w="1432683" h="952774">
                    <a:moveTo>
                      <a:pt x="72584" y="0"/>
                    </a:moveTo>
                    <a:lnTo>
                      <a:pt x="1360099" y="0"/>
                    </a:lnTo>
                    <a:cubicBezTo>
                      <a:pt x="1400186" y="0"/>
                      <a:pt x="1432683" y="32497"/>
                      <a:pt x="1432683" y="72584"/>
                    </a:cubicBezTo>
                    <a:lnTo>
                      <a:pt x="1432683" y="880189"/>
                    </a:lnTo>
                    <a:cubicBezTo>
                      <a:pt x="1432683" y="899440"/>
                      <a:pt x="1425036" y="917902"/>
                      <a:pt x="1411424" y="931514"/>
                    </a:cubicBezTo>
                    <a:cubicBezTo>
                      <a:pt x="1397812" y="945126"/>
                      <a:pt x="1379350" y="952774"/>
                      <a:pt x="1360099" y="952774"/>
                    </a:cubicBezTo>
                    <a:lnTo>
                      <a:pt x="72584" y="952774"/>
                    </a:lnTo>
                    <a:cubicBezTo>
                      <a:pt x="32497" y="952774"/>
                      <a:pt x="0" y="920277"/>
                      <a:pt x="0" y="880189"/>
                    </a:cubicBezTo>
                    <a:lnTo>
                      <a:pt x="0" y="72584"/>
                    </a:lnTo>
                    <a:cubicBezTo>
                      <a:pt x="0" y="32497"/>
                      <a:pt x="32497" y="0"/>
                      <a:pt x="72584" y="0"/>
                    </a:cubicBezTo>
                    <a:close/>
                  </a:path>
                </a:pathLst>
              </a:custGeom>
              <a:solidFill>
                <a:srgbClr val="FFFFFF"/>
              </a:solidFill>
            </p:spPr>
            <p:txBody>
              <a:bodyPr/>
              <a:lstStyle/>
              <a:p>
                <a:endParaRPr lang="fr-FR"/>
              </a:p>
            </p:txBody>
          </p:sp>
          <p:sp>
            <p:nvSpPr>
              <p:cNvPr id="23" name="TextBox 23"/>
              <p:cNvSpPr txBox="1"/>
              <p:nvPr/>
            </p:nvSpPr>
            <p:spPr>
              <a:xfrm>
                <a:off x="0" y="-47625"/>
                <a:ext cx="1432683" cy="1000399"/>
              </a:xfrm>
              <a:prstGeom prst="rect">
                <a:avLst/>
              </a:prstGeom>
            </p:spPr>
            <p:txBody>
              <a:bodyPr lIns="50800" tIns="50800" rIns="50800" bIns="50800" rtlCol="0" anchor="ctr"/>
              <a:lstStyle/>
              <a:p>
                <a:pPr algn="ctr">
                  <a:lnSpc>
                    <a:spcPts val="3499"/>
                  </a:lnSpc>
                </a:pPr>
                <a:endParaRPr/>
              </a:p>
            </p:txBody>
          </p:sp>
        </p:grpSp>
        <p:sp>
          <p:nvSpPr>
            <p:cNvPr id="24" name="Freeform 24"/>
            <p:cNvSpPr/>
            <p:nvPr/>
          </p:nvSpPr>
          <p:spPr>
            <a:xfrm>
              <a:off x="1386994" y="559363"/>
              <a:ext cx="4334989" cy="4264053"/>
            </a:xfrm>
            <a:custGeom>
              <a:avLst/>
              <a:gdLst/>
              <a:ahLst/>
              <a:cxnLst/>
              <a:rect l="l" t="t" r="r" b="b"/>
              <a:pathLst>
                <a:path w="4334989" h="4264053">
                  <a:moveTo>
                    <a:pt x="0" y="0"/>
                  </a:moveTo>
                  <a:lnTo>
                    <a:pt x="4334990" y="0"/>
                  </a:lnTo>
                  <a:lnTo>
                    <a:pt x="4334990" y="4264054"/>
                  </a:lnTo>
                  <a:lnTo>
                    <a:pt x="0" y="426405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FR"/>
            </a:p>
          </p:txBody>
        </p:sp>
        <p:sp>
          <p:nvSpPr>
            <p:cNvPr id="25" name="Freeform 25"/>
            <p:cNvSpPr/>
            <p:nvPr/>
          </p:nvSpPr>
          <p:spPr>
            <a:xfrm>
              <a:off x="1766085" y="0"/>
              <a:ext cx="3576808" cy="931106"/>
            </a:xfrm>
            <a:custGeom>
              <a:avLst/>
              <a:gdLst/>
              <a:ahLst/>
              <a:cxnLst/>
              <a:rect l="l" t="t" r="r" b="b"/>
              <a:pathLst>
                <a:path w="3576808" h="931106">
                  <a:moveTo>
                    <a:pt x="0" y="0"/>
                  </a:moveTo>
                  <a:lnTo>
                    <a:pt x="3576808" y="0"/>
                  </a:lnTo>
                  <a:lnTo>
                    <a:pt x="3576808" y="931106"/>
                  </a:lnTo>
                  <a:lnTo>
                    <a:pt x="0" y="931106"/>
                  </a:lnTo>
                  <a:lnTo>
                    <a:pt x="0" y="0"/>
                  </a:lnTo>
                  <a:close/>
                </a:path>
              </a:pathLst>
            </a:custGeom>
            <a:blipFill>
              <a:blip r:embed="rId14"/>
              <a:stretch>
                <a:fillRect/>
              </a:stretch>
            </a:blipFill>
          </p:spPr>
          <p:txBody>
            <a:bodyPr/>
            <a:lstStyle/>
            <a:p>
              <a:endParaRPr lang="fr-FR"/>
            </a:p>
          </p:txBody>
        </p:sp>
      </p:grpSp>
      <p:grpSp>
        <p:nvGrpSpPr>
          <p:cNvPr id="27" name="Group 27"/>
          <p:cNvGrpSpPr/>
          <p:nvPr/>
        </p:nvGrpSpPr>
        <p:grpSpPr>
          <a:xfrm>
            <a:off x="10539169" y="5640738"/>
            <a:ext cx="5439719" cy="3632361"/>
            <a:chOff x="0" y="0"/>
            <a:chExt cx="7252959" cy="4843148"/>
          </a:xfrm>
        </p:grpSpPr>
        <p:grpSp>
          <p:nvGrpSpPr>
            <p:cNvPr id="28" name="Group 28"/>
            <p:cNvGrpSpPr/>
            <p:nvPr/>
          </p:nvGrpSpPr>
          <p:grpSpPr>
            <a:xfrm>
              <a:off x="0" y="0"/>
              <a:ext cx="7252959" cy="4823417"/>
              <a:chOff x="0" y="0"/>
              <a:chExt cx="1432683" cy="952774"/>
            </a:xfrm>
          </p:grpSpPr>
          <p:sp>
            <p:nvSpPr>
              <p:cNvPr id="29" name="Freeform 29"/>
              <p:cNvSpPr/>
              <p:nvPr/>
            </p:nvSpPr>
            <p:spPr>
              <a:xfrm>
                <a:off x="0" y="0"/>
                <a:ext cx="1432683" cy="952774"/>
              </a:xfrm>
              <a:custGeom>
                <a:avLst/>
                <a:gdLst/>
                <a:ahLst/>
                <a:cxnLst/>
                <a:rect l="l" t="t" r="r" b="b"/>
                <a:pathLst>
                  <a:path w="1432683" h="952774">
                    <a:moveTo>
                      <a:pt x="72584" y="0"/>
                    </a:moveTo>
                    <a:lnTo>
                      <a:pt x="1360099" y="0"/>
                    </a:lnTo>
                    <a:cubicBezTo>
                      <a:pt x="1400186" y="0"/>
                      <a:pt x="1432683" y="32497"/>
                      <a:pt x="1432683" y="72584"/>
                    </a:cubicBezTo>
                    <a:lnTo>
                      <a:pt x="1432683" y="880189"/>
                    </a:lnTo>
                    <a:cubicBezTo>
                      <a:pt x="1432683" y="899440"/>
                      <a:pt x="1425036" y="917902"/>
                      <a:pt x="1411424" y="931514"/>
                    </a:cubicBezTo>
                    <a:cubicBezTo>
                      <a:pt x="1397812" y="945126"/>
                      <a:pt x="1379350" y="952774"/>
                      <a:pt x="1360099" y="952774"/>
                    </a:cubicBezTo>
                    <a:lnTo>
                      <a:pt x="72584" y="952774"/>
                    </a:lnTo>
                    <a:cubicBezTo>
                      <a:pt x="32497" y="952774"/>
                      <a:pt x="0" y="920277"/>
                      <a:pt x="0" y="880189"/>
                    </a:cubicBezTo>
                    <a:lnTo>
                      <a:pt x="0" y="72584"/>
                    </a:lnTo>
                    <a:cubicBezTo>
                      <a:pt x="0" y="32497"/>
                      <a:pt x="32497" y="0"/>
                      <a:pt x="72584" y="0"/>
                    </a:cubicBezTo>
                    <a:close/>
                  </a:path>
                </a:pathLst>
              </a:custGeom>
              <a:solidFill>
                <a:srgbClr val="FFFFFF"/>
              </a:solidFill>
            </p:spPr>
            <p:txBody>
              <a:bodyPr/>
              <a:lstStyle/>
              <a:p>
                <a:endParaRPr lang="fr-FR"/>
              </a:p>
            </p:txBody>
          </p:sp>
          <p:sp>
            <p:nvSpPr>
              <p:cNvPr id="30" name="TextBox 30"/>
              <p:cNvSpPr txBox="1"/>
              <p:nvPr/>
            </p:nvSpPr>
            <p:spPr>
              <a:xfrm>
                <a:off x="0" y="-47625"/>
                <a:ext cx="1432683" cy="1000399"/>
              </a:xfrm>
              <a:prstGeom prst="rect">
                <a:avLst/>
              </a:prstGeom>
            </p:spPr>
            <p:txBody>
              <a:bodyPr lIns="50800" tIns="50800" rIns="50800" bIns="50800" rtlCol="0" anchor="ctr"/>
              <a:lstStyle/>
              <a:p>
                <a:pPr algn="ctr">
                  <a:lnSpc>
                    <a:spcPts val="3499"/>
                  </a:lnSpc>
                </a:pPr>
                <a:endParaRPr/>
              </a:p>
            </p:txBody>
          </p:sp>
        </p:grpSp>
        <p:sp>
          <p:nvSpPr>
            <p:cNvPr id="31" name="Freeform 31"/>
            <p:cNvSpPr/>
            <p:nvPr/>
          </p:nvSpPr>
          <p:spPr>
            <a:xfrm>
              <a:off x="1435783" y="931106"/>
              <a:ext cx="4562148" cy="3912042"/>
            </a:xfrm>
            <a:custGeom>
              <a:avLst/>
              <a:gdLst/>
              <a:ahLst/>
              <a:cxnLst/>
              <a:rect l="l" t="t" r="r" b="b"/>
              <a:pathLst>
                <a:path w="4562148" h="3912042">
                  <a:moveTo>
                    <a:pt x="0" y="0"/>
                  </a:moveTo>
                  <a:lnTo>
                    <a:pt x="4562148" y="0"/>
                  </a:lnTo>
                  <a:lnTo>
                    <a:pt x="4562148" y="3912042"/>
                  </a:lnTo>
                  <a:lnTo>
                    <a:pt x="0" y="39120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32" name="Freeform 32"/>
            <p:cNvSpPr/>
            <p:nvPr/>
          </p:nvSpPr>
          <p:spPr>
            <a:xfrm>
              <a:off x="1037888" y="36297"/>
              <a:ext cx="5357938" cy="894808"/>
            </a:xfrm>
            <a:custGeom>
              <a:avLst/>
              <a:gdLst/>
              <a:ahLst/>
              <a:cxnLst/>
              <a:rect l="l" t="t" r="r" b="b"/>
              <a:pathLst>
                <a:path w="5357938" h="894808">
                  <a:moveTo>
                    <a:pt x="0" y="0"/>
                  </a:moveTo>
                  <a:lnTo>
                    <a:pt x="5357938" y="0"/>
                  </a:lnTo>
                  <a:lnTo>
                    <a:pt x="5357938" y="894809"/>
                  </a:lnTo>
                  <a:lnTo>
                    <a:pt x="0" y="894809"/>
                  </a:lnTo>
                  <a:lnTo>
                    <a:pt x="0" y="0"/>
                  </a:lnTo>
                  <a:close/>
                </a:path>
              </a:pathLst>
            </a:custGeom>
            <a:blipFill>
              <a:blip r:embed="rId17"/>
              <a:stretch>
                <a:fillRect/>
              </a:stretch>
            </a:blipFill>
          </p:spPr>
          <p:txBody>
            <a:bodyPr/>
            <a:lstStyle/>
            <a:p>
              <a:endParaRPr lang="fr-FR"/>
            </a:p>
          </p:txBody>
        </p:sp>
      </p:grpSp>
      <p:sp>
        <p:nvSpPr>
          <p:cNvPr id="33" name="TextBox 33"/>
          <p:cNvSpPr txBox="1"/>
          <p:nvPr/>
        </p:nvSpPr>
        <p:spPr>
          <a:xfrm>
            <a:off x="7430790" y="582317"/>
            <a:ext cx="3426421"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Notre cible ?</a:t>
            </a:r>
          </a:p>
        </p:txBody>
      </p:sp>
      <p:sp>
        <p:nvSpPr>
          <p:cNvPr id="36" name="TextBox 22">
            <a:extLst>
              <a:ext uri="{FF2B5EF4-FFF2-40B4-BE49-F238E27FC236}">
                <a16:creationId xmlns:a16="http://schemas.microsoft.com/office/drawing/2014/main" id="{284FF291-4583-0AAC-293E-FBCBFE0956B2}"/>
              </a:ext>
            </a:extLst>
          </p:cNvPr>
          <p:cNvSpPr txBox="1"/>
          <p:nvPr/>
        </p:nvSpPr>
        <p:spPr>
          <a:xfrm>
            <a:off x="1654741" y="489622"/>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37" name="Image 36" descr="Une image contenant logo, Graphique, symbole, Emblème&#10;&#10;Description générée automatiquement">
            <a:extLst>
              <a:ext uri="{FF2B5EF4-FFF2-40B4-BE49-F238E27FC236}">
                <a16:creationId xmlns:a16="http://schemas.microsoft.com/office/drawing/2014/main" id="{7466A0FC-6597-1AEF-7CDA-8B34948C1B0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2400" y="-114300"/>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4836792" y="5395535"/>
            <a:ext cx="8614415" cy="4891466"/>
          </a:xfrm>
          <a:custGeom>
            <a:avLst/>
            <a:gdLst/>
            <a:ahLst/>
            <a:cxnLst/>
            <a:rect l="l" t="t" r="r" b="b"/>
            <a:pathLst>
              <a:path w="8614415" h="4891466">
                <a:moveTo>
                  <a:pt x="0" y="0"/>
                </a:moveTo>
                <a:lnTo>
                  <a:pt x="8614415" y="0"/>
                </a:lnTo>
                <a:lnTo>
                  <a:pt x="8614415" y="4891466"/>
                </a:lnTo>
                <a:lnTo>
                  <a:pt x="0" y="4891466"/>
                </a:lnTo>
                <a:lnTo>
                  <a:pt x="0" y="0"/>
                </a:lnTo>
                <a:close/>
              </a:path>
            </a:pathLst>
          </a:custGeom>
          <a:blipFill>
            <a:blip r:embed="rId2"/>
            <a:stretch>
              <a:fillRect/>
            </a:stretch>
          </a:blipFill>
        </p:spPr>
        <p:txBody>
          <a:bodyPr/>
          <a:lstStyle/>
          <a:p>
            <a:endParaRPr lang="fr-FR"/>
          </a:p>
        </p:txBody>
      </p:sp>
      <p:sp>
        <p:nvSpPr>
          <p:cNvPr id="4" name="TextBox 4"/>
          <p:cNvSpPr txBox="1"/>
          <p:nvPr/>
        </p:nvSpPr>
        <p:spPr>
          <a:xfrm>
            <a:off x="7430790" y="952500"/>
            <a:ext cx="3426421"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Notre cible ?</a:t>
            </a:r>
          </a:p>
        </p:txBody>
      </p:sp>
      <p:sp>
        <p:nvSpPr>
          <p:cNvPr id="5" name="TextBox 5"/>
          <p:cNvSpPr txBox="1"/>
          <p:nvPr/>
        </p:nvSpPr>
        <p:spPr>
          <a:xfrm>
            <a:off x="1028700" y="2795209"/>
            <a:ext cx="16230600" cy="2600326"/>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Rubik"/>
              </a:rPr>
              <a:t> Notre application cible spécifiquement les créateurs de contenu, en particulier les YouTubeurs, en les aidant à mieux comprendre leurs viewers, à suivre les tendances actuelles, et à captiver une audience plus large. En outre, les viewers bénéficieront d'une expérience enrichissante en explorant les contenus qui sont actuellement tendances en France.</a:t>
            </a:r>
          </a:p>
        </p:txBody>
      </p:sp>
      <p:sp>
        <p:nvSpPr>
          <p:cNvPr id="6" name="TextBox 22">
            <a:extLst>
              <a:ext uri="{FF2B5EF4-FFF2-40B4-BE49-F238E27FC236}">
                <a16:creationId xmlns:a16="http://schemas.microsoft.com/office/drawing/2014/main" id="{E8F104B4-341A-BEE6-A742-19296610FFDA}"/>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7" name="Image 6" descr="Une image contenant logo, Graphique, symbole, Emblème&#10;&#10;Description générée automatiquement">
            <a:extLst>
              <a:ext uri="{FF2B5EF4-FFF2-40B4-BE49-F238E27FC236}">
                <a16:creationId xmlns:a16="http://schemas.microsoft.com/office/drawing/2014/main" id="{69D0508E-2154-03FE-852A-D5507A9F5E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3"/>
          <p:cNvGrpSpPr/>
          <p:nvPr/>
        </p:nvGrpSpPr>
        <p:grpSpPr>
          <a:xfrm>
            <a:off x="2679713" y="2361840"/>
            <a:ext cx="12928575" cy="6896460"/>
            <a:chOff x="0" y="-26541"/>
            <a:chExt cx="17238100" cy="9195279"/>
          </a:xfrm>
        </p:grpSpPr>
        <p:grpSp>
          <p:nvGrpSpPr>
            <p:cNvPr id="4" name="Group 4"/>
            <p:cNvGrpSpPr/>
            <p:nvPr/>
          </p:nvGrpSpPr>
          <p:grpSpPr>
            <a:xfrm>
              <a:off x="0" y="0"/>
              <a:ext cx="17238100" cy="9168738"/>
              <a:chOff x="0" y="0"/>
              <a:chExt cx="2622702" cy="1394984"/>
            </a:xfrm>
          </p:grpSpPr>
          <p:sp>
            <p:nvSpPr>
              <p:cNvPr id="5" name="Freeform 5"/>
              <p:cNvSpPr/>
              <p:nvPr/>
            </p:nvSpPr>
            <p:spPr>
              <a:xfrm>
                <a:off x="0" y="0"/>
                <a:ext cx="2622702" cy="1394984"/>
              </a:xfrm>
              <a:custGeom>
                <a:avLst/>
                <a:gdLst/>
                <a:ahLst/>
                <a:cxnLst/>
                <a:rect l="l" t="t" r="r" b="b"/>
                <a:pathLst>
                  <a:path w="2622702" h="1394984">
                    <a:moveTo>
                      <a:pt x="34935" y="0"/>
                    </a:moveTo>
                    <a:lnTo>
                      <a:pt x="2587766" y="0"/>
                    </a:lnTo>
                    <a:cubicBezTo>
                      <a:pt x="2607060" y="0"/>
                      <a:pt x="2622702" y="15641"/>
                      <a:pt x="2622702" y="34935"/>
                    </a:cubicBezTo>
                    <a:lnTo>
                      <a:pt x="2622702" y="1360048"/>
                    </a:lnTo>
                    <a:cubicBezTo>
                      <a:pt x="2622702" y="1369314"/>
                      <a:pt x="2619021" y="1378200"/>
                      <a:pt x="2612469" y="1384751"/>
                    </a:cubicBezTo>
                    <a:cubicBezTo>
                      <a:pt x="2605918" y="1391303"/>
                      <a:pt x="2597032" y="1394984"/>
                      <a:pt x="2587766" y="1394984"/>
                    </a:cubicBezTo>
                    <a:lnTo>
                      <a:pt x="34935" y="1394984"/>
                    </a:lnTo>
                    <a:cubicBezTo>
                      <a:pt x="25670" y="1394984"/>
                      <a:pt x="16784" y="1391303"/>
                      <a:pt x="10232" y="1384751"/>
                    </a:cubicBezTo>
                    <a:cubicBezTo>
                      <a:pt x="3681" y="1378200"/>
                      <a:pt x="0" y="1369314"/>
                      <a:pt x="0" y="1360048"/>
                    </a:cubicBezTo>
                    <a:lnTo>
                      <a:pt x="0" y="34935"/>
                    </a:lnTo>
                    <a:cubicBezTo>
                      <a:pt x="0" y="25670"/>
                      <a:pt x="3681" y="16784"/>
                      <a:pt x="10232" y="10232"/>
                    </a:cubicBezTo>
                    <a:cubicBezTo>
                      <a:pt x="16784" y="3681"/>
                      <a:pt x="25670" y="0"/>
                      <a:pt x="34935" y="0"/>
                    </a:cubicBezTo>
                    <a:close/>
                  </a:path>
                </a:pathLst>
              </a:custGeom>
              <a:solidFill>
                <a:srgbClr val="FFFFFF"/>
              </a:solidFill>
            </p:spPr>
            <p:txBody>
              <a:bodyPr/>
              <a:lstStyle/>
              <a:p>
                <a:endParaRPr lang="fr-FR"/>
              </a:p>
            </p:txBody>
          </p:sp>
          <p:sp>
            <p:nvSpPr>
              <p:cNvPr id="6" name="TextBox 6"/>
              <p:cNvSpPr txBox="1"/>
              <p:nvPr/>
            </p:nvSpPr>
            <p:spPr>
              <a:xfrm>
                <a:off x="0" y="-47625"/>
                <a:ext cx="2622702" cy="1442609"/>
              </a:xfrm>
              <a:prstGeom prst="rect">
                <a:avLst/>
              </a:prstGeom>
            </p:spPr>
            <p:txBody>
              <a:bodyPr lIns="50800" tIns="50800" rIns="50800" bIns="50800" rtlCol="0" anchor="ctr"/>
              <a:lstStyle/>
              <a:p>
                <a:pPr algn="ctr">
                  <a:lnSpc>
                    <a:spcPts val="3499"/>
                  </a:lnSpc>
                </a:pPr>
                <a:endParaRPr/>
              </a:p>
            </p:txBody>
          </p:sp>
        </p:grpSp>
        <p:sp>
          <p:nvSpPr>
            <p:cNvPr id="7" name="TextBox 7"/>
            <p:cNvSpPr txBox="1"/>
            <p:nvPr/>
          </p:nvSpPr>
          <p:spPr>
            <a:xfrm>
              <a:off x="0" y="-26541"/>
              <a:ext cx="17238100" cy="8411961"/>
            </a:xfrm>
            <a:prstGeom prst="rect">
              <a:avLst/>
            </a:prstGeom>
          </p:spPr>
          <p:txBody>
            <a:bodyPr lIns="0" tIns="0" rIns="0" bIns="0" rtlCol="0" anchor="t">
              <a:spAutoFit/>
            </a:bodyPr>
            <a:lstStyle/>
            <a:p>
              <a:pPr algn="ctr">
                <a:lnSpc>
                  <a:spcPts val="4544"/>
                </a:lnSpc>
              </a:pPr>
              <a:r>
                <a:rPr lang="en-US" sz="3245" dirty="0" err="1">
                  <a:solidFill>
                    <a:srgbClr val="000000"/>
                  </a:solidFill>
                  <a:latin typeface="Rubik"/>
                </a:rPr>
                <a:t>Besoins</a:t>
              </a:r>
              <a:endParaRPr lang="en-US" sz="3245" dirty="0">
                <a:solidFill>
                  <a:srgbClr val="000000"/>
                </a:solidFill>
                <a:latin typeface="Rubik"/>
              </a:endParaRPr>
            </a:p>
            <a:p>
              <a:pPr algn="ctr">
                <a:lnSpc>
                  <a:spcPts val="4544"/>
                </a:lnSpc>
              </a:pPr>
              <a:endParaRPr lang="en-US" sz="3245" dirty="0">
                <a:solidFill>
                  <a:srgbClr val="000000"/>
                </a:solidFill>
                <a:latin typeface="Rubik"/>
              </a:endParaRPr>
            </a:p>
            <a:p>
              <a:pPr algn="ctr">
                <a:lnSpc>
                  <a:spcPts val="4544"/>
                </a:lnSpc>
              </a:pPr>
              <a:r>
                <a:rPr lang="en-US" sz="3245" dirty="0">
                  <a:solidFill>
                    <a:srgbClr val="000000"/>
                  </a:solidFill>
                  <a:latin typeface="Rubik"/>
                </a:rPr>
                <a:t>Le </a:t>
              </a:r>
              <a:r>
                <a:rPr lang="en-US" sz="3245" dirty="0" err="1">
                  <a:solidFill>
                    <a:srgbClr val="000000"/>
                  </a:solidFill>
                  <a:latin typeface="Rubik"/>
                </a:rPr>
                <a:t>marché</a:t>
              </a:r>
              <a:r>
                <a:rPr lang="en-US" sz="3245" dirty="0">
                  <a:solidFill>
                    <a:srgbClr val="000000"/>
                  </a:solidFill>
                  <a:latin typeface="Rubik"/>
                </a:rPr>
                <a:t> des </a:t>
              </a:r>
              <a:r>
                <a:rPr lang="en-US" sz="3245" dirty="0" err="1">
                  <a:solidFill>
                    <a:srgbClr val="000000"/>
                  </a:solidFill>
                  <a:latin typeface="Rubik"/>
                </a:rPr>
                <a:t>créateurs</a:t>
              </a:r>
              <a:r>
                <a:rPr lang="en-US" sz="3245" dirty="0">
                  <a:solidFill>
                    <a:srgbClr val="000000"/>
                  </a:solidFill>
                  <a:latin typeface="Rubik"/>
                </a:rPr>
                <a:t> de </a:t>
              </a:r>
              <a:r>
                <a:rPr lang="en-US" sz="3245" dirty="0" err="1">
                  <a:solidFill>
                    <a:srgbClr val="000000"/>
                  </a:solidFill>
                  <a:latin typeface="Rubik"/>
                </a:rPr>
                <a:t>contenu</a:t>
              </a:r>
              <a:r>
                <a:rPr lang="en-US" sz="3245" dirty="0">
                  <a:solidFill>
                    <a:srgbClr val="000000"/>
                  </a:solidFill>
                  <a:latin typeface="Rubik"/>
                </a:rPr>
                <a:t> sur YouTube </a:t>
              </a:r>
              <a:r>
                <a:rPr lang="en-US" sz="3245" dirty="0" err="1">
                  <a:solidFill>
                    <a:srgbClr val="000000"/>
                  </a:solidFill>
                  <a:latin typeface="Rubik"/>
                </a:rPr>
                <a:t>est</a:t>
              </a:r>
              <a:r>
                <a:rPr lang="en-US" sz="3245" dirty="0">
                  <a:solidFill>
                    <a:srgbClr val="000000"/>
                  </a:solidFill>
                  <a:latin typeface="Rubik"/>
                </a:rPr>
                <a:t> </a:t>
              </a:r>
              <a:r>
                <a:rPr lang="en-US" sz="3245" dirty="0" err="1">
                  <a:solidFill>
                    <a:srgbClr val="000000"/>
                  </a:solidFill>
                  <a:latin typeface="Rubik"/>
                </a:rPr>
                <a:t>en</a:t>
              </a:r>
              <a:r>
                <a:rPr lang="en-US" sz="3245" dirty="0">
                  <a:solidFill>
                    <a:srgbClr val="000000"/>
                  </a:solidFill>
                  <a:latin typeface="Rubik"/>
                </a:rPr>
                <a:t> </a:t>
              </a:r>
              <a:r>
                <a:rPr lang="en-US" sz="3245" dirty="0" err="1">
                  <a:solidFill>
                    <a:srgbClr val="000000"/>
                  </a:solidFill>
                  <a:latin typeface="Rubik"/>
                </a:rPr>
                <a:t>pleine</a:t>
              </a:r>
              <a:r>
                <a:rPr lang="en-US" sz="3245" dirty="0">
                  <a:solidFill>
                    <a:srgbClr val="000000"/>
                  </a:solidFill>
                  <a:latin typeface="Rubik"/>
                </a:rPr>
                <a:t> </a:t>
              </a:r>
              <a:r>
                <a:rPr lang="en-US" sz="3245" dirty="0" err="1">
                  <a:solidFill>
                    <a:srgbClr val="000000"/>
                  </a:solidFill>
                  <a:latin typeface="Rubik"/>
                </a:rPr>
                <a:t>croissance</a:t>
              </a:r>
              <a:r>
                <a:rPr lang="en-US" sz="3245" dirty="0">
                  <a:solidFill>
                    <a:srgbClr val="000000"/>
                  </a:solidFill>
                  <a:latin typeface="Rubik"/>
                </a:rPr>
                <a:t>. </a:t>
              </a:r>
              <a:r>
                <a:rPr lang="en-US" sz="3245" dirty="0" err="1">
                  <a:solidFill>
                    <a:srgbClr val="000000"/>
                  </a:solidFill>
                  <a:latin typeface="Rubik"/>
                </a:rPr>
                <a:t>Ces</a:t>
              </a:r>
              <a:r>
                <a:rPr lang="en-US" sz="3245" dirty="0">
                  <a:solidFill>
                    <a:srgbClr val="000000"/>
                  </a:solidFill>
                  <a:latin typeface="Rubik"/>
                </a:rPr>
                <a:t> </a:t>
              </a:r>
              <a:r>
                <a:rPr lang="en-US" sz="3245" dirty="0" err="1">
                  <a:solidFill>
                    <a:srgbClr val="000000"/>
                  </a:solidFill>
                  <a:latin typeface="Rubik"/>
                </a:rPr>
                <a:t>créateurs</a:t>
              </a:r>
              <a:r>
                <a:rPr lang="en-US" sz="3245" dirty="0">
                  <a:solidFill>
                    <a:srgbClr val="000000"/>
                  </a:solidFill>
                  <a:latin typeface="Rubik"/>
                </a:rPr>
                <a:t> </a:t>
              </a:r>
              <a:r>
                <a:rPr lang="en-US" sz="3245" dirty="0" err="1">
                  <a:solidFill>
                    <a:srgbClr val="000000"/>
                  </a:solidFill>
                  <a:latin typeface="Rubik"/>
                </a:rPr>
                <a:t>ont</a:t>
              </a:r>
              <a:r>
                <a:rPr lang="en-US" sz="3245" dirty="0">
                  <a:solidFill>
                    <a:srgbClr val="000000"/>
                  </a:solidFill>
                  <a:latin typeface="Rubik"/>
                </a:rPr>
                <a:t> </a:t>
              </a:r>
              <a:r>
                <a:rPr lang="en-US" sz="3245" dirty="0" err="1">
                  <a:solidFill>
                    <a:srgbClr val="000000"/>
                  </a:solidFill>
                  <a:latin typeface="Rubik"/>
                </a:rPr>
                <a:t>besoin</a:t>
              </a:r>
              <a:r>
                <a:rPr lang="en-US" sz="3245" dirty="0">
                  <a:solidFill>
                    <a:srgbClr val="000000"/>
                  </a:solidFill>
                  <a:latin typeface="Rubik"/>
                </a:rPr>
                <a:t> </a:t>
              </a:r>
              <a:r>
                <a:rPr lang="en-US" sz="3245" dirty="0" err="1">
                  <a:solidFill>
                    <a:srgbClr val="000000"/>
                  </a:solidFill>
                  <a:latin typeface="Rubik"/>
                </a:rPr>
                <a:t>d'outils</a:t>
              </a:r>
              <a:r>
                <a:rPr lang="en-US" sz="3245" dirty="0">
                  <a:solidFill>
                    <a:srgbClr val="000000"/>
                  </a:solidFill>
                  <a:latin typeface="Rubik"/>
                </a:rPr>
                <a:t> plus </a:t>
              </a:r>
              <a:r>
                <a:rPr lang="en-US" sz="3245" dirty="0" err="1">
                  <a:solidFill>
                    <a:srgbClr val="000000"/>
                  </a:solidFill>
                  <a:latin typeface="Rubik"/>
                </a:rPr>
                <a:t>avancés</a:t>
              </a:r>
              <a:r>
                <a:rPr lang="en-US" sz="3245" dirty="0">
                  <a:solidFill>
                    <a:srgbClr val="000000"/>
                  </a:solidFill>
                  <a:latin typeface="Rubik"/>
                </a:rPr>
                <a:t> pour </a:t>
              </a:r>
              <a:r>
                <a:rPr lang="en-US" sz="3245" dirty="0" err="1">
                  <a:solidFill>
                    <a:srgbClr val="000000"/>
                  </a:solidFill>
                  <a:latin typeface="Rubik"/>
                </a:rPr>
                <a:t>comprendre</a:t>
              </a:r>
              <a:r>
                <a:rPr lang="en-US" sz="3245" dirty="0">
                  <a:solidFill>
                    <a:srgbClr val="000000"/>
                  </a:solidFill>
                  <a:latin typeface="Rubik"/>
                </a:rPr>
                <a:t> et </a:t>
              </a:r>
              <a:r>
                <a:rPr lang="en-US" sz="3245" dirty="0" err="1">
                  <a:solidFill>
                    <a:srgbClr val="000000"/>
                  </a:solidFill>
                  <a:latin typeface="Rubik"/>
                </a:rPr>
                <a:t>atteindre</a:t>
              </a:r>
              <a:r>
                <a:rPr lang="en-US" sz="3245" dirty="0">
                  <a:solidFill>
                    <a:srgbClr val="000000"/>
                  </a:solidFill>
                  <a:latin typeface="Rubik"/>
                </a:rPr>
                <a:t> </a:t>
              </a:r>
              <a:r>
                <a:rPr lang="en-US" sz="3245" dirty="0" err="1">
                  <a:solidFill>
                    <a:srgbClr val="000000"/>
                  </a:solidFill>
                  <a:latin typeface="Rubik"/>
                </a:rPr>
                <a:t>leur</a:t>
              </a:r>
              <a:r>
                <a:rPr lang="en-US" sz="3245" dirty="0">
                  <a:solidFill>
                    <a:srgbClr val="000000"/>
                  </a:solidFill>
                  <a:latin typeface="Rubik"/>
                </a:rPr>
                <a:t> public. Notre application </a:t>
              </a:r>
              <a:r>
                <a:rPr lang="en-US" sz="3245" dirty="0" err="1">
                  <a:solidFill>
                    <a:srgbClr val="000000"/>
                  </a:solidFill>
                  <a:latin typeface="Rubik"/>
                </a:rPr>
                <a:t>répond</a:t>
              </a:r>
              <a:r>
                <a:rPr lang="en-US" sz="3245" dirty="0">
                  <a:solidFill>
                    <a:srgbClr val="000000"/>
                  </a:solidFill>
                  <a:latin typeface="Rubik"/>
                </a:rPr>
                <a:t> </a:t>
              </a:r>
              <a:r>
                <a:rPr lang="en-US" sz="3245" dirty="0" err="1">
                  <a:solidFill>
                    <a:srgbClr val="000000"/>
                  </a:solidFill>
                  <a:latin typeface="Rubik"/>
                </a:rPr>
                <a:t>spécifiquement</a:t>
              </a:r>
              <a:r>
                <a:rPr lang="en-US" sz="3245" dirty="0">
                  <a:solidFill>
                    <a:srgbClr val="000000"/>
                  </a:solidFill>
                  <a:latin typeface="Rubik"/>
                </a:rPr>
                <a:t> à </a:t>
              </a:r>
              <a:r>
                <a:rPr lang="en-US" sz="3245" dirty="0" err="1">
                  <a:solidFill>
                    <a:srgbClr val="000000"/>
                  </a:solidFill>
                  <a:latin typeface="Rubik"/>
                </a:rPr>
                <a:t>cette</a:t>
              </a:r>
              <a:r>
                <a:rPr lang="en-US" sz="3245" dirty="0">
                  <a:solidFill>
                    <a:srgbClr val="000000"/>
                  </a:solidFill>
                  <a:latin typeface="Rubik"/>
                </a:rPr>
                <a:t> </a:t>
              </a:r>
              <a:r>
                <a:rPr lang="en-US" sz="3245" dirty="0" err="1">
                  <a:solidFill>
                    <a:srgbClr val="000000"/>
                  </a:solidFill>
                  <a:latin typeface="Rubik"/>
                </a:rPr>
                <a:t>demande</a:t>
              </a:r>
              <a:r>
                <a:rPr lang="en-US" sz="3245" dirty="0">
                  <a:solidFill>
                    <a:srgbClr val="000000"/>
                  </a:solidFill>
                  <a:latin typeface="Rubik"/>
                </a:rPr>
                <a:t> </a:t>
              </a:r>
              <a:r>
                <a:rPr lang="en-US" sz="3245" dirty="0" err="1">
                  <a:solidFill>
                    <a:srgbClr val="000000"/>
                  </a:solidFill>
                  <a:latin typeface="Rubik"/>
                </a:rPr>
                <a:t>en</a:t>
              </a:r>
              <a:r>
                <a:rPr lang="en-US" sz="3245" dirty="0">
                  <a:solidFill>
                    <a:srgbClr val="000000"/>
                  </a:solidFill>
                  <a:latin typeface="Rubik"/>
                </a:rPr>
                <a:t> </a:t>
              </a:r>
              <a:r>
                <a:rPr lang="en-US" sz="3245" dirty="0" err="1">
                  <a:solidFill>
                    <a:srgbClr val="000000"/>
                  </a:solidFill>
                  <a:latin typeface="Rubik"/>
                </a:rPr>
                <a:t>offrant</a:t>
              </a:r>
              <a:r>
                <a:rPr lang="en-US" sz="3245" dirty="0">
                  <a:solidFill>
                    <a:srgbClr val="000000"/>
                  </a:solidFill>
                  <a:latin typeface="Rubik"/>
                </a:rPr>
                <a:t> des </a:t>
              </a:r>
              <a:r>
                <a:rPr lang="en-US" sz="3245" dirty="0" err="1">
                  <a:solidFill>
                    <a:srgbClr val="000000"/>
                  </a:solidFill>
                  <a:latin typeface="Rubik"/>
                </a:rPr>
                <a:t>informations</a:t>
              </a:r>
              <a:r>
                <a:rPr lang="en-US" sz="3245" dirty="0">
                  <a:solidFill>
                    <a:srgbClr val="000000"/>
                  </a:solidFill>
                  <a:latin typeface="Rubik"/>
                </a:rPr>
                <a:t> </a:t>
              </a:r>
              <a:r>
                <a:rPr lang="en-US" sz="3245" dirty="0" err="1">
                  <a:solidFill>
                    <a:srgbClr val="000000"/>
                  </a:solidFill>
                  <a:latin typeface="Rubik"/>
                </a:rPr>
                <a:t>détaillées</a:t>
              </a:r>
              <a:r>
                <a:rPr lang="en-US" sz="3245" dirty="0">
                  <a:solidFill>
                    <a:srgbClr val="000000"/>
                  </a:solidFill>
                  <a:latin typeface="Rubik"/>
                </a:rPr>
                <a:t> sur les tendances du </a:t>
              </a:r>
              <a:r>
                <a:rPr lang="en-US" sz="3245" dirty="0" err="1">
                  <a:solidFill>
                    <a:srgbClr val="000000"/>
                  </a:solidFill>
                  <a:latin typeface="Rubik"/>
                </a:rPr>
                <a:t>marché</a:t>
              </a:r>
              <a:r>
                <a:rPr lang="en-US" sz="3245" dirty="0">
                  <a:solidFill>
                    <a:srgbClr val="000000"/>
                  </a:solidFill>
                  <a:latin typeface="Rubik"/>
                </a:rPr>
                <a:t>, le </a:t>
              </a:r>
              <a:r>
                <a:rPr lang="en-US" sz="3245" dirty="0" err="1">
                  <a:solidFill>
                    <a:srgbClr val="000000"/>
                  </a:solidFill>
                  <a:latin typeface="Rubik"/>
                </a:rPr>
                <a:t>comportement</a:t>
              </a:r>
              <a:r>
                <a:rPr lang="en-US" sz="3245" dirty="0">
                  <a:solidFill>
                    <a:srgbClr val="000000"/>
                  </a:solidFill>
                  <a:latin typeface="Rubik"/>
                </a:rPr>
                <a:t> des viewers, et les </a:t>
              </a:r>
              <a:r>
                <a:rPr lang="en-US" sz="3245" dirty="0" err="1">
                  <a:solidFill>
                    <a:srgbClr val="000000"/>
                  </a:solidFill>
                  <a:latin typeface="Rubik"/>
                </a:rPr>
                <a:t>stratégies</a:t>
              </a:r>
              <a:r>
                <a:rPr lang="en-US" sz="3245" dirty="0">
                  <a:solidFill>
                    <a:srgbClr val="000000"/>
                  </a:solidFill>
                  <a:latin typeface="Rubik"/>
                </a:rPr>
                <a:t> pour capturer </a:t>
              </a:r>
              <a:r>
                <a:rPr lang="en-US" sz="3245" dirty="0" err="1">
                  <a:solidFill>
                    <a:srgbClr val="000000"/>
                  </a:solidFill>
                  <a:latin typeface="Rubik"/>
                </a:rPr>
                <a:t>une</a:t>
              </a:r>
              <a:r>
                <a:rPr lang="en-US" sz="3245" dirty="0">
                  <a:solidFill>
                    <a:srgbClr val="000000"/>
                  </a:solidFill>
                  <a:latin typeface="Rubik"/>
                </a:rPr>
                <a:t> audience plus large.</a:t>
              </a:r>
            </a:p>
            <a:p>
              <a:pPr algn="ctr">
                <a:lnSpc>
                  <a:spcPts val="4544"/>
                </a:lnSpc>
                <a:spcBef>
                  <a:spcPct val="0"/>
                </a:spcBef>
              </a:pPr>
              <a:r>
                <a:rPr lang="en-US" sz="3245" dirty="0" err="1">
                  <a:solidFill>
                    <a:srgbClr val="000000"/>
                  </a:solidFill>
                  <a:latin typeface="Rubik"/>
                </a:rPr>
                <a:t>Cette</a:t>
              </a:r>
              <a:r>
                <a:rPr lang="en-US" sz="3245" dirty="0">
                  <a:solidFill>
                    <a:srgbClr val="000000"/>
                  </a:solidFill>
                  <a:latin typeface="Rubik"/>
                </a:rPr>
                <a:t> application </a:t>
              </a:r>
              <a:r>
                <a:rPr lang="en-US" sz="3245" dirty="0" err="1">
                  <a:solidFill>
                    <a:srgbClr val="000000"/>
                  </a:solidFill>
                  <a:latin typeface="Rubik"/>
                </a:rPr>
                <a:t>est</a:t>
              </a:r>
              <a:r>
                <a:rPr lang="en-US" sz="3245" dirty="0">
                  <a:solidFill>
                    <a:srgbClr val="000000"/>
                  </a:solidFill>
                  <a:latin typeface="Rubik"/>
                </a:rPr>
                <a:t> un </a:t>
              </a:r>
              <a:r>
                <a:rPr lang="en-US" sz="3245" dirty="0" err="1">
                  <a:solidFill>
                    <a:srgbClr val="000000"/>
                  </a:solidFill>
                  <a:latin typeface="Rubik"/>
                </a:rPr>
                <a:t>outil</a:t>
              </a:r>
              <a:r>
                <a:rPr lang="en-US" sz="3245" dirty="0">
                  <a:solidFill>
                    <a:srgbClr val="000000"/>
                  </a:solidFill>
                  <a:latin typeface="Rubik"/>
                </a:rPr>
                <a:t> utile pour aider le </a:t>
              </a:r>
              <a:r>
                <a:rPr lang="en-US" sz="3245" dirty="0" err="1">
                  <a:solidFill>
                    <a:srgbClr val="000000"/>
                  </a:solidFill>
                  <a:latin typeface="Rubik"/>
                </a:rPr>
                <a:t>créateur</a:t>
              </a:r>
              <a:r>
                <a:rPr lang="en-US" sz="3245" dirty="0">
                  <a:solidFill>
                    <a:srgbClr val="000000"/>
                  </a:solidFill>
                  <a:latin typeface="Rubik"/>
                </a:rPr>
                <a:t> de </a:t>
              </a:r>
              <a:r>
                <a:rPr lang="en-US" sz="3245" dirty="0" err="1">
                  <a:solidFill>
                    <a:srgbClr val="000000"/>
                  </a:solidFill>
                  <a:latin typeface="Rubik"/>
                </a:rPr>
                <a:t>contenu</a:t>
              </a:r>
              <a:r>
                <a:rPr lang="en-US" sz="3245" dirty="0">
                  <a:solidFill>
                    <a:srgbClr val="000000"/>
                  </a:solidFill>
                  <a:latin typeface="Rubik"/>
                </a:rPr>
                <a:t> à </a:t>
              </a:r>
              <a:r>
                <a:rPr lang="en-US" sz="3245" dirty="0" err="1">
                  <a:solidFill>
                    <a:srgbClr val="000000"/>
                  </a:solidFill>
                  <a:latin typeface="Rubik"/>
                </a:rPr>
                <a:t>construire</a:t>
              </a:r>
              <a:r>
                <a:rPr lang="en-US" sz="3245" dirty="0">
                  <a:solidFill>
                    <a:srgbClr val="000000"/>
                  </a:solidFill>
                  <a:latin typeface="Rubik"/>
                </a:rPr>
                <a:t> </a:t>
              </a:r>
              <a:r>
                <a:rPr lang="en-US" sz="3245" dirty="0" err="1">
                  <a:solidFill>
                    <a:srgbClr val="000000"/>
                  </a:solidFill>
                  <a:latin typeface="Rubik"/>
                </a:rPr>
                <a:t>sa</a:t>
              </a:r>
              <a:r>
                <a:rPr lang="en-US" sz="3245" dirty="0">
                  <a:solidFill>
                    <a:srgbClr val="000000"/>
                  </a:solidFill>
                  <a:latin typeface="Rubik"/>
                </a:rPr>
                <a:t> </a:t>
              </a:r>
              <a:r>
                <a:rPr lang="en-US" sz="3245" dirty="0" err="1">
                  <a:solidFill>
                    <a:srgbClr val="000000"/>
                  </a:solidFill>
                  <a:latin typeface="Rubik"/>
                </a:rPr>
                <a:t>stratégie</a:t>
              </a:r>
              <a:r>
                <a:rPr lang="en-US" sz="3245" dirty="0">
                  <a:solidFill>
                    <a:srgbClr val="000000"/>
                  </a:solidFill>
                  <a:latin typeface="Rubik"/>
                </a:rPr>
                <a:t> </a:t>
              </a:r>
              <a:r>
                <a:rPr lang="en-US" sz="3245" dirty="0" err="1">
                  <a:solidFill>
                    <a:srgbClr val="000000"/>
                  </a:solidFill>
                  <a:latin typeface="Rubik"/>
                </a:rPr>
                <a:t>mais</a:t>
              </a:r>
              <a:r>
                <a:rPr lang="en-US" sz="3245" dirty="0">
                  <a:solidFill>
                    <a:srgbClr val="000000"/>
                  </a:solidFill>
                  <a:latin typeface="Rubik"/>
                </a:rPr>
                <a:t> </a:t>
              </a:r>
              <a:r>
                <a:rPr lang="en-US" sz="3245" dirty="0" err="1">
                  <a:solidFill>
                    <a:srgbClr val="000000"/>
                  </a:solidFill>
                  <a:latin typeface="Rubik"/>
                </a:rPr>
                <a:t>aussi</a:t>
              </a:r>
              <a:r>
                <a:rPr lang="en-US" sz="3245" dirty="0">
                  <a:solidFill>
                    <a:srgbClr val="000000"/>
                  </a:solidFill>
                  <a:latin typeface="Rubik"/>
                </a:rPr>
                <a:t> aux viewers qui </a:t>
              </a:r>
              <a:r>
                <a:rPr lang="en-US" sz="3245" dirty="0" err="1">
                  <a:solidFill>
                    <a:srgbClr val="000000"/>
                  </a:solidFill>
                  <a:latin typeface="Rubik"/>
                </a:rPr>
                <a:t>auront</a:t>
              </a:r>
              <a:r>
                <a:rPr lang="en-US" sz="3245" dirty="0">
                  <a:solidFill>
                    <a:srgbClr val="000000"/>
                  </a:solidFill>
                  <a:latin typeface="Rubik"/>
                </a:rPr>
                <a:t> plus de </a:t>
              </a:r>
              <a:r>
                <a:rPr lang="en-US" sz="3245" dirty="0" err="1">
                  <a:solidFill>
                    <a:srgbClr val="000000"/>
                  </a:solidFill>
                  <a:latin typeface="Rubik"/>
                </a:rPr>
                <a:t>contenus</a:t>
              </a:r>
              <a:r>
                <a:rPr lang="en-US" sz="3245" dirty="0">
                  <a:solidFill>
                    <a:srgbClr val="000000"/>
                  </a:solidFill>
                  <a:latin typeface="Rubik"/>
                </a:rPr>
                <a:t> </a:t>
              </a:r>
              <a:r>
                <a:rPr lang="en-US" sz="3245" dirty="0" err="1">
                  <a:solidFill>
                    <a:srgbClr val="000000"/>
                  </a:solidFill>
                  <a:latin typeface="Rubik"/>
                </a:rPr>
                <a:t>qu’ils</a:t>
              </a:r>
              <a:r>
                <a:rPr lang="en-US" sz="3245" dirty="0">
                  <a:solidFill>
                    <a:srgbClr val="000000"/>
                  </a:solidFill>
                  <a:latin typeface="Rubik"/>
                </a:rPr>
                <a:t> </a:t>
              </a:r>
              <a:r>
                <a:rPr lang="en-US" sz="3245" dirty="0" err="1">
                  <a:solidFill>
                    <a:srgbClr val="000000"/>
                  </a:solidFill>
                  <a:latin typeface="Rubik"/>
                </a:rPr>
                <a:t>apprécient</a:t>
              </a:r>
              <a:r>
                <a:rPr lang="en-US" sz="3245" dirty="0">
                  <a:solidFill>
                    <a:srgbClr val="000000"/>
                  </a:solidFill>
                  <a:latin typeface="Rubik"/>
                </a:rPr>
                <a:t>.</a:t>
              </a:r>
            </a:p>
          </p:txBody>
        </p:sp>
      </p:grpSp>
      <p:sp>
        <p:nvSpPr>
          <p:cNvPr id="8" name="TextBox 8"/>
          <p:cNvSpPr txBox="1"/>
          <p:nvPr/>
        </p:nvSpPr>
        <p:spPr>
          <a:xfrm>
            <a:off x="6428432" y="952500"/>
            <a:ext cx="5036741"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Analyse du marché</a:t>
            </a:r>
          </a:p>
        </p:txBody>
      </p:sp>
      <p:sp>
        <p:nvSpPr>
          <p:cNvPr id="9" name="TextBox 22">
            <a:extLst>
              <a:ext uri="{FF2B5EF4-FFF2-40B4-BE49-F238E27FC236}">
                <a16:creationId xmlns:a16="http://schemas.microsoft.com/office/drawing/2014/main" id="{D40395AE-5FE9-3EFB-211F-68231A00F0BB}"/>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10" name="Image 9" descr="Une image contenant logo, Graphique, symbole, Emblème&#10;&#10;Description générée automatiquement">
            <a:extLst>
              <a:ext uri="{FF2B5EF4-FFF2-40B4-BE49-F238E27FC236}">
                <a16:creationId xmlns:a16="http://schemas.microsoft.com/office/drawing/2014/main" id="{B226C63C-C740-9D03-07BD-001B1E06E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6" name="Group 4">
            <a:extLst>
              <a:ext uri="{FF2B5EF4-FFF2-40B4-BE49-F238E27FC236}">
                <a16:creationId xmlns:a16="http://schemas.microsoft.com/office/drawing/2014/main" id="{912EC772-6CA2-340C-30B0-655A0A0EAFEC}"/>
              </a:ext>
            </a:extLst>
          </p:cNvPr>
          <p:cNvGrpSpPr>
            <a:grpSpLocks noChangeAspect="1"/>
          </p:cNvGrpSpPr>
          <p:nvPr/>
        </p:nvGrpSpPr>
        <p:grpSpPr>
          <a:xfrm>
            <a:off x="776100" y="2742152"/>
            <a:ext cx="8596500" cy="6516147"/>
            <a:chOff x="0" y="0"/>
            <a:chExt cx="6350000" cy="4813300"/>
          </a:xfrm>
        </p:grpSpPr>
        <p:sp>
          <p:nvSpPr>
            <p:cNvPr id="17" name="Freeform 5">
              <a:extLst>
                <a:ext uri="{FF2B5EF4-FFF2-40B4-BE49-F238E27FC236}">
                  <a16:creationId xmlns:a16="http://schemas.microsoft.com/office/drawing/2014/main" id="{67AE2883-8D82-5E91-FDA8-B254C6A9E18E}"/>
                </a:ext>
              </a:extLst>
            </p:cNvPr>
            <p:cNvSpPr/>
            <p:nvPr/>
          </p:nvSpPr>
          <p:spPr>
            <a:xfrm>
              <a:off x="76200" y="651510"/>
              <a:ext cx="6197600" cy="4085590"/>
            </a:xfrm>
            <a:custGeom>
              <a:avLst/>
              <a:gdLst/>
              <a:ahLst/>
              <a:cxnLst/>
              <a:rect l="l" t="t" r="r" b="b"/>
              <a:pathLst>
                <a:path w="6197600" h="4085590">
                  <a:moveTo>
                    <a:pt x="6197600" y="4085590"/>
                  </a:moveTo>
                  <a:lnTo>
                    <a:pt x="0" y="4085590"/>
                  </a:lnTo>
                  <a:lnTo>
                    <a:pt x="0" y="0"/>
                  </a:lnTo>
                  <a:lnTo>
                    <a:pt x="6197600" y="0"/>
                  </a:lnTo>
                  <a:lnTo>
                    <a:pt x="6197600" y="4085590"/>
                  </a:lnTo>
                  <a:close/>
                </a:path>
              </a:pathLst>
            </a:custGeom>
            <a:blipFill>
              <a:blip r:embed="rId2"/>
              <a:stretch>
                <a:fillRect l="-9456" r="-9456"/>
              </a:stretch>
            </a:blipFill>
          </p:spPr>
          <p:txBody>
            <a:bodyPr/>
            <a:lstStyle/>
            <a:p>
              <a:endParaRPr lang="fr-FR"/>
            </a:p>
          </p:txBody>
        </p:sp>
        <p:sp>
          <p:nvSpPr>
            <p:cNvPr id="18" name="Freeform 6">
              <a:extLst>
                <a:ext uri="{FF2B5EF4-FFF2-40B4-BE49-F238E27FC236}">
                  <a16:creationId xmlns:a16="http://schemas.microsoft.com/office/drawing/2014/main" id="{2FF2029F-95A2-582D-2C43-44473DB2CB8E}"/>
                </a:ext>
              </a:extLst>
            </p:cNvPr>
            <p:cNvSpPr/>
            <p:nvPr/>
          </p:nvSpPr>
          <p:spPr>
            <a:xfrm>
              <a:off x="76200" y="76200"/>
              <a:ext cx="6197600" cy="500380"/>
            </a:xfrm>
            <a:custGeom>
              <a:avLst/>
              <a:gdLst/>
              <a:ahLst/>
              <a:cxnLst/>
              <a:rect l="l" t="t" r="r" b="b"/>
              <a:pathLst>
                <a:path w="6197600" h="500380">
                  <a:moveTo>
                    <a:pt x="0" y="0"/>
                  </a:moveTo>
                  <a:lnTo>
                    <a:pt x="6197600" y="0"/>
                  </a:lnTo>
                  <a:lnTo>
                    <a:pt x="6197600" y="500380"/>
                  </a:lnTo>
                  <a:lnTo>
                    <a:pt x="0" y="500380"/>
                  </a:lnTo>
                  <a:close/>
                </a:path>
              </a:pathLst>
            </a:custGeom>
            <a:solidFill>
              <a:srgbClr val="DEADC9"/>
            </a:solidFill>
          </p:spPr>
          <p:txBody>
            <a:bodyPr/>
            <a:lstStyle/>
            <a:p>
              <a:endParaRPr lang="fr-FR"/>
            </a:p>
          </p:txBody>
        </p:sp>
        <p:sp>
          <p:nvSpPr>
            <p:cNvPr id="19" name="Freeform 7">
              <a:extLst>
                <a:ext uri="{FF2B5EF4-FFF2-40B4-BE49-F238E27FC236}">
                  <a16:creationId xmlns:a16="http://schemas.microsoft.com/office/drawing/2014/main" id="{83DE334C-78D5-F8EA-B643-43E98CF802FE}"/>
                </a:ext>
              </a:extLst>
            </p:cNvPr>
            <p:cNvSpPr/>
            <p:nvPr/>
          </p:nvSpPr>
          <p:spPr>
            <a:xfrm>
              <a:off x="0" y="0"/>
              <a:ext cx="6350000" cy="4813300"/>
            </a:xfrm>
            <a:custGeom>
              <a:avLst/>
              <a:gdLst/>
              <a:ahLst/>
              <a:cxnLst/>
              <a:rect l="l" t="t" r="r" b="b"/>
              <a:pathLst>
                <a:path w="6350000" h="4813300">
                  <a:moveTo>
                    <a:pt x="0" y="0"/>
                  </a:moveTo>
                  <a:lnTo>
                    <a:pt x="0" y="575310"/>
                  </a:lnTo>
                  <a:lnTo>
                    <a:pt x="0" y="652780"/>
                  </a:lnTo>
                  <a:lnTo>
                    <a:pt x="0" y="4813300"/>
                  </a:lnTo>
                  <a:lnTo>
                    <a:pt x="6350000" y="4813300"/>
                  </a:lnTo>
                  <a:lnTo>
                    <a:pt x="6350000" y="652780"/>
                  </a:lnTo>
                  <a:lnTo>
                    <a:pt x="6350000" y="575310"/>
                  </a:lnTo>
                  <a:lnTo>
                    <a:pt x="6350000" y="0"/>
                  </a:lnTo>
                  <a:lnTo>
                    <a:pt x="0" y="0"/>
                  </a:lnTo>
                  <a:close/>
                  <a:moveTo>
                    <a:pt x="6273800" y="4737100"/>
                  </a:moveTo>
                  <a:lnTo>
                    <a:pt x="76200" y="4737100"/>
                  </a:lnTo>
                  <a:lnTo>
                    <a:pt x="76200" y="652780"/>
                  </a:lnTo>
                  <a:lnTo>
                    <a:pt x="6273800" y="652780"/>
                  </a:lnTo>
                  <a:lnTo>
                    <a:pt x="6273800" y="4737100"/>
                  </a:lnTo>
                  <a:close/>
                  <a:moveTo>
                    <a:pt x="6273800" y="575310"/>
                  </a:moveTo>
                  <a:lnTo>
                    <a:pt x="76200" y="575310"/>
                  </a:lnTo>
                  <a:lnTo>
                    <a:pt x="76200" y="76200"/>
                  </a:lnTo>
                  <a:lnTo>
                    <a:pt x="6273800" y="76200"/>
                  </a:lnTo>
                  <a:lnTo>
                    <a:pt x="6273800" y="575310"/>
                  </a:lnTo>
                  <a:close/>
                  <a:moveTo>
                    <a:pt x="285750" y="320040"/>
                  </a:moveTo>
                  <a:cubicBezTo>
                    <a:pt x="285750" y="259080"/>
                    <a:pt x="335280" y="209550"/>
                    <a:pt x="396240" y="209550"/>
                  </a:cubicBezTo>
                  <a:cubicBezTo>
                    <a:pt x="457200" y="209550"/>
                    <a:pt x="506730" y="259080"/>
                    <a:pt x="506730" y="320040"/>
                  </a:cubicBezTo>
                  <a:cubicBezTo>
                    <a:pt x="506730" y="381000"/>
                    <a:pt x="458470" y="431800"/>
                    <a:pt x="396240" y="431800"/>
                  </a:cubicBezTo>
                  <a:cubicBezTo>
                    <a:pt x="335280" y="431800"/>
                    <a:pt x="285750" y="382270"/>
                    <a:pt x="285750" y="320040"/>
                  </a:cubicBezTo>
                  <a:close/>
                  <a:moveTo>
                    <a:pt x="660400" y="320040"/>
                  </a:moveTo>
                  <a:cubicBezTo>
                    <a:pt x="660400" y="259080"/>
                    <a:pt x="709930" y="209550"/>
                    <a:pt x="770890" y="209550"/>
                  </a:cubicBezTo>
                  <a:cubicBezTo>
                    <a:pt x="831850" y="209550"/>
                    <a:pt x="881380" y="259080"/>
                    <a:pt x="881380" y="320040"/>
                  </a:cubicBezTo>
                  <a:cubicBezTo>
                    <a:pt x="881380" y="381000"/>
                    <a:pt x="833120" y="431800"/>
                    <a:pt x="772160" y="431800"/>
                  </a:cubicBezTo>
                  <a:cubicBezTo>
                    <a:pt x="711200" y="431800"/>
                    <a:pt x="660400" y="382270"/>
                    <a:pt x="660400" y="320040"/>
                  </a:cubicBezTo>
                  <a:close/>
                  <a:moveTo>
                    <a:pt x="1036320" y="320040"/>
                  </a:moveTo>
                  <a:cubicBezTo>
                    <a:pt x="1036320" y="259080"/>
                    <a:pt x="1085850" y="209550"/>
                    <a:pt x="1146810" y="209550"/>
                  </a:cubicBezTo>
                  <a:cubicBezTo>
                    <a:pt x="1207770" y="209550"/>
                    <a:pt x="1257300" y="259080"/>
                    <a:pt x="1257300" y="320040"/>
                  </a:cubicBezTo>
                  <a:cubicBezTo>
                    <a:pt x="1257300" y="381000"/>
                    <a:pt x="1207770" y="431800"/>
                    <a:pt x="1146810" y="431800"/>
                  </a:cubicBezTo>
                  <a:cubicBezTo>
                    <a:pt x="1085850" y="431800"/>
                    <a:pt x="1036320" y="382270"/>
                    <a:pt x="1036320" y="320040"/>
                  </a:cubicBezTo>
                  <a:close/>
                  <a:moveTo>
                    <a:pt x="6018530" y="274320"/>
                  </a:moveTo>
                  <a:lnTo>
                    <a:pt x="1457960" y="274320"/>
                  </a:lnTo>
                  <a:lnTo>
                    <a:pt x="1457960" y="198120"/>
                  </a:lnTo>
                  <a:lnTo>
                    <a:pt x="6018530" y="198120"/>
                  </a:lnTo>
                  <a:lnTo>
                    <a:pt x="6018530" y="274320"/>
                  </a:lnTo>
                  <a:close/>
                  <a:moveTo>
                    <a:pt x="6018530" y="444500"/>
                  </a:moveTo>
                  <a:lnTo>
                    <a:pt x="1457960" y="444500"/>
                  </a:lnTo>
                  <a:lnTo>
                    <a:pt x="1457960" y="368300"/>
                  </a:lnTo>
                  <a:lnTo>
                    <a:pt x="6018530" y="368300"/>
                  </a:lnTo>
                  <a:lnTo>
                    <a:pt x="6018530" y="444500"/>
                  </a:lnTo>
                  <a:close/>
                </a:path>
              </a:pathLst>
            </a:custGeom>
            <a:solidFill>
              <a:srgbClr val="A33939"/>
            </a:solidFill>
          </p:spPr>
          <p:txBody>
            <a:bodyPr/>
            <a:lstStyle/>
            <a:p>
              <a:endParaRPr lang="fr-FR"/>
            </a:p>
          </p:txBody>
        </p:sp>
      </p:grpSp>
      <p:pic>
        <p:nvPicPr>
          <p:cNvPr id="7" name="Picture 7"/>
          <p:cNvPicPr>
            <a:picLocks noChangeAspect="1"/>
          </p:cNvPicPr>
          <p:nvPr/>
        </p:nvPicPr>
        <p:blipFill>
          <a:blip r:embed="rId3"/>
          <a:srcRect/>
          <a:stretch>
            <a:fillRect/>
          </a:stretch>
        </p:blipFill>
        <p:spPr>
          <a:xfrm rot="1305251">
            <a:off x="7624454" y="4512409"/>
            <a:ext cx="3289976" cy="3174827"/>
          </a:xfrm>
          <a:prstGeom prst="rect">
            <a:avLst/>
          </a:prstGeom>
        </p:spPr>
      </p:pic>
      <p:sp>
        <p:nvSpPr>
          <p:cNvPr id="8" name="TextBox 8"/>
          <p:cNvSpPr txBox="1"/>
          <p:nvPr/>
        </p:nvSpPr>
        <p:spPr>
          <a:xfrm>
            <a:off x="5271889" y="883942"/>
            <a:ext cx="7706122" cy="679450"/>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Ce qu’offre notre application</a:t>
            </a:r>
          </a:p>
        </p:txBody>
      </p:sp>
      <p:sp>
        <p:nvSpPr>
          <p:cNvPr id="9" name="TextBox 9"/>
          <p:cNvSpPr txBox="1"/>
          <p:nvPr/>
        </p:nvSpPr>
        <p:spPr>
          <a:xfrm>
            <a:off x="11053622" y="4076843"/>
            <a:ext cx="6458278" cy="4810228"/>
          </a:xfrm>
          <a:prstGeom prst="rect">
            <a:avLst/>
          </a:prstGeom>
        </p:spPr>
        <p:txBody>
          <a:bodyPr lIns="0" tIns="0" rIns="0" bIns="0" rtlCol="0" anchor="t">
            <a:spAutoFit/>
          </a:bodyPr>
          <a:lstStyle/>
          <a:p>
            <a:pPr algn="ctr">
              <a:lnSpc>
                <a:spcPts val="4199"/>
              </a:lnSpc>
              <a:spcBef>
                <a:spcPct val="0"/>
              </a:spcBef>
            </a:pPr>
            <a:r>
              <a:rPr lang="fr-FR" sz="2999" dirty="0">
                <a:solidFill>
                  <a:srgbClr val="FFFFFF"/>
                </a:solidFill>
                <a:latin typeface="Rubik"/>
              </a:rPr>
              <a:t>Un moteur de recherche permettant aux </a:t>
            </a:r>
            <a:r>
              <a:rPr lang="fr-FR" sz="2999" dirty="0" err="1">
                <a:solidFill>
                  <a:srgbClr val="FFFFFF"/>
                </a:solidFill>
                <a:latin typeface="Rubik"/>
              </a:rPr>
              <a:t>YouTubeurs</a:t>
            </a:r>
            <a:r>
              <a:rPr lang="fr-FR" sz="2999" dirty="0">
                <a:solidFill>
                  <a:srgbClr val="FFFFFF"/>
                </a:solidFill>
                <a:latin typeface="Rubik"/>
              </a:rPr>
              <a:t> de vérifier si une vidéo spécifique est présente dans les tendances.</a:t>
            </a:r>
          </a:p>
          <a:p>
            <a:pPr algn="ctr">
              <a:lnSpc>
                <a:spcPts val="4199"/>
              </a:lnSpc>
              <a:spcBef>
                <a:spcPct val="0"/>
              </a:spcBef>
            </a:pPr>
            <a:r>
              <a:rPr lang="fr-FR" sz="2999" dirty="0">
                <a:solidFill>
                  <a:srgbClr val="FFFFFF"/>
                </a:solidFill>
                <a:latin typeface="Rubik"/>
              </a:rPr>
              <a:t>Par exemple, en saisissant «  </a:t>
            </a:r>
            <a:r>
              <a:rPr lang="fr-FR" sz="2999" b="1" dirty="0" err="1">
                <a:solidFill>
                  <a:srgbClr val="FFFFFF"/>
                </a:solidFill>
                <a:latin typeface="Rubik"/>
              </a:rPr>
              <a:t>Mbappé</a:t>
            </a:r>
            <a:r>
              <a:rPr lang="fr-FR" sz="2999" b="1" dirty="0">
                <a:solidFill>
                  <a:srgbClr val="FFFFFF"/>
                </a:solidFill>
                <a:latin typeface="Rubik"/>
              </a:rPr>
              <a:t>  »</a:t>
            </a:r>
            <a:r>
              <a:rPr lang="fr-FR" sz="2999" dirty="0">
                <a:solidFill>
                  <a:srgbClr val="FFFFFF"/>
                </a:solidFill>
                <a:latin typeface="Rubik"/>
              </a:rPr>
              <a:t> dans la barre de recherche, les vidéos comportant "</a:t>
            </a:r>
            <a:r>
              <a:rPr lang="fr-FR" sz="2999" b="1" dirty="0" err="1">
                <a:solidFill>
                  <a:srgbClr val="FFFFFF"/>
                </a:solidFill>
                <a:latin typeface="Rubik"/>
              </a:rPr>
              <a:t>Mbappé</a:t>
            </a:r>
            <a:r>
              <a:rPr lang="fr-FR" sz="2999" dirty="0">
                <a:solidFill>
                  <a:srgbClr val="FFFFFF"/>
                </a:solidFill>
                <a:latin typeface="Rubik"/>
              </a:rPr>
              <a:t>" dans le titre seront affichées et cliquables.</a:t>
            </a:r>
            <a:endParaRPr lang="en-US" sz="2999" dirty="0">
              <a:solidFill>
                <a:srgbClr val="FFFFFF"/>
              </a:solidFill>
              <a:latin typeface="Rubik"/>
            </a:endParaRPr>
          </a:p>
        </p:txBody>
      </p:sp>
      <p:sp>
        <p:nvSpPr>
          <p:cNvPr id="10" name="TextBox 22">
            <a:extLst>
              <a:ext uri="{FF2B5EF4-FFF2-40B4-BE49-F238E27FC236}">
                <a16:creationId xmlns:a16="http://schemas.microsoft.com/office/drawing/2014/main" id="{75E25CE0-5525-7524-9D19-2B72FD2C7EF2}"/>
              </a:ext>
            </a:extLst>
          </p:cNvPr>
          <p:cNvSpPr txBox="1"/>
          <p:nvPr/>
        </p:nvSpPr>
        <p:spPr>
          <a:xfrm>
            <a:off x="1833600" y="672885"/>
            <a:ext cx="2218016" cy="514243"/>
          </a:xfrm>
          <a:prstGeom prst="rect">
            <a:avLst/>
          </a:prstGeom>
        </p:spPr>
        <p:txBody>
          <a:bodyPr wrap="square" lIns="0" tIns="0" rIns="0" bIns="0" rtlCol="0" anchor="t">
            <a:spAutoFit/>
          </a:bodyPr>
          <a:lstStyle/>
          <a:p>
            <a:pPr algn="ctr">
              <a:lnSpc>
                <a:spcPts val="4339"/>
              </a:lnSpc>
              <a:spcBef>
                <a:spcPct val="0"/>
              </a:spcBef>
            </a:pPr>
            <a:r>
              <a:rPr lang="en-US" sz="3099" dirty="0" err="1">
                <a:solidFill>
                  <a:srgbClr val="FFFFFF"/>
                </a:solidFill>
                <a:latin typeface="Rubik Bold"/>
              </a:rPr>
              <a:t>YouStats</a:t>
            </a:r>
            <a:endParaRPr lang="en-US" sz="3099" dirty="0">
              <a:solidFill>
                <a:srgbClr val="FFFFFF"/>
              </a:solidFill>
              <a:latin typeface="Rubik Bold"/>
            </a:endParaRPr>
          </a:p>
        </p:txBody>
      </p:sp>
      <p:pic>
        <p:nvPicPr>
          <p:cNvPr id="11" name="Image 10" descr="Une image contenant logo, Graphique, symbole, Emblème&#10;&#10;Description générée automatiquement">
            <a:extLst>
              <a:ext uri="{FF2B5EF4-FFF2-40B4-BE49-F238E27FC236}">
                <a16:creationId xmlns:a16="http://schemas.microsoft.com/office/drawing/2014/main" id="{AC038435-7F88-5809-13F7-C00E11C5D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59" y="68963"/>
            <a:ext cx="1943100" cy="1943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TotalTime>
  <Words>1559</Words>
  <Application>Microsoft Office PowerPoint</Application>
  <PresentationFormat>Personnalisé</PresentationFormat>
  <Paragraphs>138</Paragraphs>
  <Slides>23</Slides>
  <Notes>0</Notes>
  <HiddenSlides>0</HiddenSlides>
  <MMClips>1</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23</vt:i4>
      </vt:variant>
    </vt:vector>
  </HeadingPairs>
  <TitlesOfParts>
    <vt:vector size="33" baseType="lpstr">
      <vt:lpstr>Nourd Bold</vt:lpstr>
      <vt:lpstr>Rubik Bold</vt:lpstr>
      <vt:lpstr>Calibri</vt:lpstr>
      <vt:lpstr>Nourd</vt:lpstr>
      <vt:lpstr>Rubik</vt:lpstr>
      <vt:lpstr>Aileron</vt:lpstr>
      <vt:lpstr>Rubik Semi-Bold</vt:lpstr>
      <vt:lpstr>Aileron Bold</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Youstat</dc:title>
  <dc:creator>Cecile Huang</dc:creator>
  <cp:lastModifiedBy>cehuang@univ-paris1.fr</cp:lastModifiedBy>
  <cp:revision>9</cp:revision>
  <dcterms:created xsi:type="dcterms:W3CDTF">2006-08-16T00:00:00Z</dcterms:created>
  <dcterms:modified xsi:type="dcterms:W3CDTF">2024-02-18T20:54:19Z</dcterms:modified>
  <dc:identifier>DAF8x9364ps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5c20be7-c3a5-46e3-9158-fa8a02ce2395_Enabled">
    <vt:lpwstr>true</vt:lpwstr>
  </property>
  <property fmtid="{D5CDD505-2E9C-101B-9397-08002B2CF9AE}" pid="3" name="MSIP_Label_d5c20be7-c3a5-46e3-9158-fa8a02ce2395_SetDate">
    <vt:lpwstr>2024-02-17T14:23:28Z</vt:lpwstr>
  </property>
  <property fmtid="{D5CDD505-2E9C-101B-9397-08002B2CF9AE}" pid="4" name="MSIP_Label_d5c20be7-c3a5-46e3-9158-fa8a02ce2395_Method">
    <vt:lpwstr>Standard</vt:lpwstr>
  </property>
  <property fmtid="{D5CDD505-2E9C-101B-9397-08002B2CF9AE}" pid="5" name="MSIP_Label_d5c20be7-c3a5-46e3-9158-fa8a02ce2395_Name">
    <vt:lpwstr>defa4170-0d19-0005-0004-bc88714345d2</vt:lpwstr>
  </property>
  <property fmtid="{D5CDD505-2E9C-101B-9397-08002B2CF9AE}" pid="6" name="MSIP_Label_d5c20be7-c3a5-46e3-9158-fa8a02ce2395_SiteId">
    <vt:lpwstr>8c6f9078-037e-4261-a583-52a944e55f7f</vt:lpwstr>
  </property>
  <property fmtid="{D5CDD505-2E9C-101B-9397-08002B2CF9AE}" pid="7" name="MSIP_Label_d5c20be7-c3a5-46e3-9158-fa8a02ce2395_ActionId">
    <vt:lpwstr>0c15d1e2-991b-42fd-b50b-32733e191e27</vt:lpwstr>
  </property>
  <property fmtid="{D5CDD505-2E9C-101B-9397-08002B2CF9AE}" pid="8" name="MSIP_Label_d5c20be7-c3a5-46e3-9158-fa8a02ce2395_ContentBits">
    <vt:lpwstr>0</vt:lpwstr>
  </property>
</Properties>
</file>